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6.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binary" PartName="/ppt/metadata"/>
  <Override ContentType="application/vnd.openxmlformats-officedocument.presentationml.notesMaster+xml" PartName="/ppt/notesMasters/notesMaster1.xml"/>
  <Override ContentType="application/vnd.openxmlformats-officedocument.presentationml.commentAuthors+xml" PartName="/ppt/commentAuthors.xml"/>
  <Override ContentType="application/vnd.openxmlformats-officedocument.presentationml.presProps+xml" PartName="/ppt/pres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 id="2147483651" r:id="rId6"/>
    <p:sldMasterId id="2147483654"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 id="282" r:id="rId35"/>
    <p:sldId id="283" r:id="rId36"/>
    <p:sldId id="284" r:id="rId37"/>
    <p:sldId id="285" r:id="rId38"/>
    <p:sldId id="286" r:id="rId39"/>
    <p:sldId id="287" r:id="rId40"/>
    <p:sldId id="288" r:id="rId41"/>
    <p:sldId id="289" r:id="rId42"/>
  </p:sldIdLst>
  <p:sldSz cy="6858000" cx="12192000"/>
  <p:notesSz cx="6858000" cy="9144000"/>
  <p:embeddedFontLst>
    <p:embeddedFont>
      <p:font typeface="Roboto"/>
      <p:regular r:id="rId43"/>
      <p:bold r:id="rId44"/>
      <p:italic r:id="rId45"/>
      <p:boldItalic r:id="rId46"/>
    </p:embeddedFont>
    <p:embeddedFont>
      <p:font typeface="Open Sans"/>
      <p:regular r:id="rId47"/>
      <p:bold r:id="rId48"/>
      <p:italic r:id="rId49"/>
      <p:boldItalic r:id="rId5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51" roundtripDataSignature="AMtx7mg9F9BxSzQr9VKtgYEnrEu4+I6pRw=="/>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1" name="Eun ScienceTeam"/>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3AAF0560-E660-4C0B-9CF7-3F30BD40B421}">
  <a:tblStyle styleId="{3AAF0560-E660-4C0B-9CF7-3F30BD40B421}"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 styleId="{C1D5E0C3-7954-4115-A005-B74DC3E3E05C}" styleName="Table_1">
    <a:wholeTbl>
      <a:tcTxStyle b="off" i="off">
        <a:font>
          <a:latin typeface="Arial"/>
          <a:ea typeface="Arial"/>
          <a:cs typeface="Arial"/>
        </a:font>
        <a:srgbClr val="000000"/>
      </a:tcTx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2.xml"/><Relationship Id="rId42" Type="http://schemas.openxmlformats.org/officeDocument/2006/relationships/slide" Target="slides/slide34.xml"/><Relationship Id="rId41" Type="http://schemas.openxmlformats.org/officeDocument/2006/relationships/slide" Target="slides/slide33.xml"/><Relationship Id="rId44" Type="http://schemas.openxmlformats.org/officeDocument/2006/relationships/font" Target="fonts/Roboto-bold.fntdata"/><Relationship Id="rId43" Type="http://schemas.openxmlformats.org/officeDocument/2006/relationships/font" Target="fonts/Roboto-regular.fntdata"/><Relationship Id="rId46" Type="http://schemas.openxmlformats.org/officeDocument/2006/relationships/font" Target="fonts/Roboto-boldItalic.fntdata"/><Relationship Id="rId45" Type="http://schemas.openxmlformats.org/officeDocument/2006/relationships/font" Target="fonts/Roboto-italic.fntdata"/><Relationship Id="rId1" Type="http://schemas.openxmlformats.org/officeDocument/2006/relationships/theme" Target="theme/theme3.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commentAuthors" Target="commentAuthors.xml"/><Relationship Id="rId9" Type="http://schemas.openxmlformats.org/officeDocument/2006/relationships/slide" Target="slides/slide1.xml"/><Relationship Id="rId48" Type="http://schemas.openxmlformats.org/officeDocument/2006/relationships/font" Target="fonts/OpenSans-bold.fntdata"/><Relationship Id="rId47" Type="http://schemas.openxmlformats.org/officeDocument/2006/relationships/font" Target="fonts/OpenSans-regular.fntdata"/><Relationship Id="rId49" Type="http://schemas.openxmlformats.org/officeDocument/2006/relationships/font" Target="fonts/OpenSans-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slideMaster" Target="slideMasters/slideMaster3.xml"/><Relationship Id="rId8" Type="http://schemas.openxmlformats.org/officeDocument/2006/relationships/notesMaster" Target="notesMasters/notesMaster1.xml"/><Relationship Id="rId31" Type="http://schemas.openxmlformats.org/officeDocument/2006/relationships/slide" Target="slides/slide23.xml"/><Relationship Id="rId30" Type="http://schemas.openxmlformats.org/officeDocument/2006/relationships/slide" Target="slides/slide22.xml"/><Relationship Id="rId33" Type="http://schemas.openxmlformats.org/officeDocument/2006/relationships/slide" Target="slides/slide25.xml"/><Relationship Id="rId32" Type="http://schemas.openxmlformats.org/officeDocument/2006/relationships/slide" Target="slides/slide24.xml"/><Relationship Id="rId35" Type="http://schemas.openxmlformats.org/officeDocument/2006/relationships/slide" Target="slides/slide27.xml"/><Relationship Id="rId34" Type="http://schemas.openxmlformats.org/officeDocument/2006/relationships/slide" Target="slides/slide26.xml"/><Relationship Id="rId37" Type="http://schemas.openxmlformats.org/officeDocument/2006/relationships/slide" Target="slides/slide29.xml"/><Relationship Id="rId36" Type="http://schemas.openxmlformats.org/officeDocument/2006/relationships/slide" Target="slides/slide28.xml"/><Relationship Id="rId39" Type="http://schemas.openxmlformats.org/officeDocument/2006/relationships/slide" Target="slides/slide31.xml"/><Relationship Id="rId38" Type="http://schemas.openxmlformats.org/officeDocument/2006/relationships/slide" Target="slides/slide30.xml"/><Relationship Id="rId20" Type="http://schemas.openxmlformats.org/officeDocument/2006/relationships/slide" Target="slides/slide12.xml"/><Relationship Id="rId22" Type="http://schemas.openxmlformats.org/officeDocument/2006/relationships/slide" Target="slides/slide14.xml"/><Relationship Id="rId21" Type="http://schemas.openxmlformats.org/officeDocument/2006/relationships/slide" Target="slides/slide13.xml"/><Relationship Id="rId24" Type="http://schemas.openxmlformats.org/officeDocument/2006/relationships/slide" Target="slides/slide16.xml"/><Relationship Id="rId23" Type="http://schemas.openxmlformats.org/officeDocument/2006/relationships/slide" Target="slides/slide15.xml"/><Relationship Id="rId26" Type="http://schemas.openxmlformats.org/officeDocument/2006/relationships/slide" Target="slides/slide18.xml"/><Relationship Id="rId25" Type="http://schemas.openxmlformats.org/officeDocument/2006/relationships/slide" Target="slides/slide17.xml"/><Relationship Id="rId28" Type="http://schemas.openxmlformats.org/officeDocument/2006/relationships/slide" Target="slides/slide20.xml"/><Relationship Id="rId27" Type="http://schemas.openxmlformats.org/officeDocument/2006/relationships/slide" Target="slides/slide19.xml"/><Relationship Id="rId29" Type="http://schemas.openxmlformats.org/officeDocument/2006/relationships/slide" Target="slides/slide21.xml"/><Relationship Id="rId51" Type="http://customschemas.google.com/relationships/presentationmetadata" Target="metadata"/><Relationship Id="rId50" Type="http://schemas.openxmlformats.org/officeDocument/2006/relationships/font" Target="fonts/OpenSans-boldItalic.fntdata"/><Relationship Id="rId11" Type="http://schemas.openxmlformats.org/officeDocument/2006/relationships/slide" Target="slides/slide3.xml"/><Relationship Id="rId10" Type="http://schemas.openxmlformats.org/officeDocument/2006/relationships/slide" Target="slides/slide2.xml"/><Relationship Id="rId13" Type="http://schemas.openxmlformats.org/officeDocument/2006/relationships/slide" Target="slides/slide5.xml"/><Relationship Id="rId12" Type="http://schemas.openxmlformats.org/officeDocument/2006/relationships/slide" Target="slides/slide4.xml"/><Relationship Id="rId15" Type="http://schemas.openxmlformats.org/officeDocument/2006/relationships/slide" Target="slides/slide7.xml"/><Relationship Id="rId14" Type="http://schemas.openxmlformats.org/officeDocument/2006/relationships/slide" Target="slides/slide6.xml"/><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8" Type="http://schemas.openxmlformats.org/officeDocument/2006/relationships/slide" Target="slides/slide10.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5-05-21T12:24:27.344">
    <p:pos x="61" y="555"/>
    <p:text>Een duidelijk onderscheid tussen checklists (waar alleen ja en nee nodig is) en rubrics (met meer uitgewerkte resultaten en schalen) kan hier nuttig zijn.</p:text>
    <p:extLst>
      <p:ext uri="{C676402C-5697-4E1C-873F-D02D1690AC5C}">
        <p15:threadingInfo timeZoneBias="0"/>
      </p:ext>
      <p:ext uri="http://customooxmlschemas.google.com/">
        <go:slidesCustomData xmlns:go="http://customooxmlschemas.google.com/" commentPostId="AAABj9EahDo"/>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2" name="Google Shape;82;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g342fdc50bc8_0_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2" name="Google Shape;152;g342fdc50bc8_0_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Het is gemakkelijk om reflectie te zien als een snelle "hoe ging die les?". - maar om echt professionele groei te stimuleren, moet je een paar basisprincipes volgen:</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Opzettelijk. </a:t>
            </a:r>
            <a:r>
              <a:rPr lang="en-US" sz="1100">
                <a:latin typeface="Arial"/>
                <a:ea typeface="Arial"/>
                <a:cs typeface="Arial"/>
                <a:sym typeface="Arial"/>
              </a:rPr>
              <a:t>Zelfevaluatie moet beginnen met een </a:t>
            </a:r>
            <a:r>
              <a:rPr b="1" lang="en-US" sz="1100">
                <a:latin typeface="Arial"/>
                <a:ea typeface="Arial"/>
                <a:cs typeface="Arial"/>
                <a:sym typeface="Arial"/>
              </a:rPr>
              <a:t>doel</a:t>
            </a:r>
            <a:r>
              <a:rPr lang="en-US" sz="1100">
                <a:latin typeface="Arial"/>
                <a:ea typeface="Arial"/>
                <a:cs typeface="Arial"/>
                <a:sym typeface="Arial"/>
              </a:rPr>
              <a:t>. In plaats van gewoon te vragen: </a:t>
            </a:r>
            <a:r>
              <a:rPr i="1" lang="en-US" sz="1100">
                <a:latin typeface="Arial"/>
                <a:ea typeface="Arial"/>
                <a:cs typeface="Arial"/>
                <a:sym typeface="Arial"/>
              </a:rPr>
              <a:t>"Vond ik het leuk hoe het ging?"</a:t>
            </a:r>
            <a:r>
              <a:rPr lang="en-US" sz="1100">
                <a:latin typeface="Arial"/>
                <a:ea typeface="Arial"/>
                <a:cs typeface="Arial"/>
                <a:sym typeface="Arial"/>
              </a:rPr>
              <a:t>, is een krachtigere vraag: </a:t>
            </a:r>
            <a:r>
              <a:rPr i="1" lang="en-US" sz="1100">
                <a:latin typeface="Arial"/>
                <a:ea typeface="Arial"/>
                <a:cs typeface="Arial"/>
                <a:sym typeface="Arial"/>
              </a:rPr>
              <a:t>"Heb ik mijn leerdoelen gehaald? Hebben de leerlingen bereikt wat ik van plan was?" </a:t>
            </a:r>
            <a:r>
              <a:rPr lang="en-US" sz="1100">
                <a:latin typeface="Arial"/>
                <a:ea typeface="Arial"/>
                <a:cs typeface="Arial"/>
                <a:sym typeface="Arial"/>
              </a:rPr>
              <a:t>Deze verschuiving van </a:t>
            </a:r>
            <a:r>
              <a:rPr b="1" lang="en-US" sz="1100">
                <a:latin typeface="Arial"/>
                <a:ea typeface="Arial"/>
                <a:cs typeface="Arial"/>
                <a:sym typeface="Arial"/>
              </a:rPr>
              <a:t>op gevoel naar op doel gebaseerde </a:t>
            </a:r>
            <a:r>
              <a:rPr lang="en-US" sz="1100">
                <a:latin typeface="Arial"/>
                <a:ea typeface="Arial"/>
                <a:cs typeface="Arial"/>
                <a:sym typeface="Arial"/>
              </a:rPr>
              <a:t>reflectie maakt je zelfevaluatie bruikbaar voor actie.</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Gestructureerd. </a:t>
            </a:r>
            <a:r>
              <a:rPr lang="en-US" sz="1100">
                <a:latin typeface="Arial"/>
                <a:ea typeface="Arial"/>
                <a:cs typeface="Arial"/>
                <a:sym typeface="Arial"/>
              </a:rPr>
              <a:t>Structuur is belangrijk. Gebruik hulpmiddelen zoals rubrics, geleide reflectievragen of leslogboeken. Zonder structuur kan reflectie vaag en repetitief zijn. Gestructureerde hulpmiddelen bieden een </a:t>
            </a:r>
            <a:r>
              <a:rPr b="1" lang="en-US" sz="1100">
                <a:latin typeface="Arial"/>
                <a:ea typeface="Arial"/>
                <a:cs typeface="Arial"/>
                <a:sym typeface="Arial"/>
              </a:rPr>
              <a:t>duidelijke lens </a:t>
            </a:r>
            <a:r>
              <a:rPr lang="en-US" sz="1100">
                <a:latin typeface="Arial"/>
                <a:ea typeface="Arial"/>
                <a:cs typeface="Arial"/>
                <a:sym typeface="Arial"/>
              </a:rPr>
              <a:t>voor het beoordelen van verschillende aspecten van je lessen - van het leveren van inhoud tot inclusiviteit.</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Voortdurend. </a:t>
            </a:r>
            <a:r>
              <a:rPr lang="en-US" sz="1100">
                <a:latin typeface="Arial"/>
                <a:ea typeface="Arial"/>
                <a:cs typeface="Arial"/>
                <a:sym typeface="Arial"/>
              </a:rPr>
              <a:t>Zelfevaluatie zou een </a:t>
            </a:r>
            <a:r>
              <a:rPr b="1" lang="en-US" sz="1100">
                <a:latin typeface="Arial"/>
                <a:ea typeface="Arial"/>
                <a:cs typeface="Arial"/>
                <a:sym typeface="Arial"/>
              </a:rPr>
              <a:t>regelmatig onderdeel van je lesroutine </a:t>
            </a:r>
            <a:r>
              <a:rPr lang="en-US" sz="1100">
                <a:latin typeface="Arial"/>
                <a:ea typeface="Arial"/>
                <a:cs typeface="Arial"/>
                <a:sym typeface="Arial"/>
              </a:rPr>
              <a:t>moeten zijn, niet alleen iets wat je doet na een uitdagende les of tijdens jaarlijkse beoordelingen. Net zoals leerlingen het beste leren met regelmatige feedback, doen wij dat ook. Het helpt je om je groei in de tijd te volgen en echte verbetering te herkennen.</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Constructief. </a:t>
            </a:r>
            <a:r>
              <a:rPr lang="en-US" sz="1100">
                <a:latin typeface="Arial"/>
                <a:ea typeface="Arial"/>
                <a:cs typeface="Arial"/>
                <a:sym typeface="Arial"/>
              </a:rPr>
              <a:t>Het gaat er niet om jezelf te beoordelen of perfectie na te streven. Het doel is om volgende stappen te identificeren - om te vragen: </a:t>
            </a:r>
            <a:r>
              <a:rPr i="1" lang="en-US" sz="1100">
                <a:latin typeface="Arial"/>
                <a:ea typeface="Arial"/>
                <a:cs typeface="Arial"/>
                <a:sym typeface="Arial"/>
              </a:rPr>
              <a:t>"Wat kan ik de volgende keer anders proberen?" </a:t>
            </a:r>
            <a:r>
              <a:rPr lang="en-US" sz="1100">
                <a:latin typeface="Arial"/>
                <a:ea typeface="Arial"/>
                <a:cs typeface="Arial"/>
                <a:sym typeface="Arial"/>
              </a:rPr>
              <a:t>De mindset hier is </a:t>
            </a:r>
            <a:r>
              <a:rPr b="1" lang="en-US" sz="1100">
                <a:latin typeface="Arial"/>
                <a:ea typeface="Arial"/>
                <a:cs typeface="Arial"/>
                <a:sym typeface="Arial"/>
              </a:rPr>
              <a:t>groei</a:t>
            </a:r>
            <a:r>
              <a:rPr lang="en-US" sz="1100">
                <a:latin typeface="Arial"/>
                <a:ea typeface="Arial"/>
                <a:cs typeface="Arial"/>
                <a:sym typeface="Arial"/>
              </a:rPr>
              <a:t>, niet "het goed doen".</a:t>
            </a:r>
            <a:endParaRPr sz="1100">
              <a:latin typeface="Arial"/>
              <a:ea typeface="Arial"/>
              <a:cs typeface="Arial"/>
              <a:sym typeface="Arial"/>
            </a:endParaRPr>
          </a:p>
          <a:p>
            <a:pPr indent="0" lvl="0" marL="0" rtl="0" algn="l">
              <a:lnSpc>
                <a:spcPct val="115000"/>
              </a:lnSpc>
              <a:spcBef>
                <a:spcPts val="1400"/>
              </a:spcBef>
              <a:spcAft>
                <a:spcPts val="400"/>
              </a:spcAft>
              <a:buClr>
                <a:schemeClr val="dk1"/>
              </a:buClr>
              <a:buSzPts val="1100"/>
              <a:buFont typeface="Arial"/>
              <a:buNone/>
            </a:pPr>
            <a:r>
              <a:rPr b="1" lang="en-US" sz="1300">
                <a:latin typeface="Arial"/>
                <a:ea typeface="Arial"/>
                <a:cs typeface="Arial"/>
                <a:sym typeface="Arial"/>
              </a:rPr>
              <a:t>Inclusief. </a:t>
            </a:r>
            <a:r>
              <a:rPr lang="en-US" sz="1100">
                <a:latin typeface="Arial"/>
                <a:ea typeface="Arial"/>
                <a:cs typeface="Arial"/>
                <a:sym typeface="Arial"/>
              </a:rPr>
              <a:t>Zelfevaluatie moet </a:t>
            </a:r>
            <a:r>
              <a:rPr b="1" lang="en-US" sz="1100">
                <a:latin typeface="Arial"/>
                <a:ea typeface="Arial"/>
                <a:cs typeface="Arial"/>
                <a:sym typeface="Arial"/>
              </a:rPr>
              <a:t>meer </a:t>
            </a:r>
            <a:r>
              <a:rPr lang="en-US" sz="1100">
                <a:latin typeface="Arial"/>
                <a:ea typeface="Arial"/>
                <a:cs typeface="Arial"/>
                <a:sym typeface="Arial"/>
              </a:rPr>
              <a:t>omvatten </a:t>
            </a:r>
            <a:r>
              <a:rPr b="1" lang="en-US" sz="1100">
                <a:latin typeface="Arial"/>
                <a:ea typeface="Arial"/>
                <a:cs typeface="Arial"/>
                <a:sym typeface="Arial"/>
              </a:rPr>
              <a:t>dan je eigen stem</a:t>
            </a:r>
            <a:r>
              <a:rPr lang="en-US" sz="1100">
                <a:latin typeface="Arial"/>
                <a:ea typeface="Arial"/>
                <a:cs typeface="Arial"/>
                <a:sym typeface="Arial"/>
              </a:rPr>
              <a:t>. Denk na over wat je leerlingen ervaren. Kijk naar hun feedback. Vraag een collega om te observeren of reflecties uit te wisselen. Dit creëert een klas- en schoolcultuur waar reflectie en revisie gewoon </a:t>
            </a:r>
            <a:r>
              <a:rPr b="1" lang="en-US" sz="1100">
                <a:latin typeface="Arial"/>
                <a:ea typeface="Arial"/>
                <a:cs typeface="Arial"/>
                <a:sym typeface="Arial"/>
              </a:rPr>
              <a:t>deel uitmaken van het leren - voor iedereen.</a:t>
            </a:r>
            <a:endParaRPr/>
          </a:p>
        </p:txBody>
      </p:sp>
      <p:sp>
        <p:nvSpPr>
          <p:cNvPr id="153" name="Google Shape;153;g342fdc50bc8_0_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g342fdc50bc8_0_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0" name="Google Shape;160;g342fdc50bc8_0_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400"/>
              </a:spcBef>
              <a:spcAft>
                <a:spcPts val="0"/>
              </a:spcAft>
              <a:buClr>
                <a:schemeClr val="dk1"/>
              </a:buClr>
              <a:buSzPts val="1100"/>
              <a:buFont typeface="Arial"/>
              <a:buNone/>
            </a:pPr>
            <a:r>
              <a:rPr lang="en-US" sz="1300">
                <a:latin typeface="Arial"/>
                <a:ea typeface="Arial"/>
                <a:cs typeface="Arial"/>
                <a:sym typeface="Arial"/>
              </a:rPr>
              <a:t>Tot slot het belangrijkste deel van deze les: hulpmiddelen en hoe ze te gebruiken.</a:t>
            </a:r>
            <a:endParaRPr sz="13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Rubrics voor zelfevaluatie. </a:t>
            </a:r>
            <a:r>
              <a:rPr lang="en-US" sz="1100">
                <a:latin typeface="Arial"/>
                <a:ea typeface="Arial"/>
                <a:cs typeface="Arial"/>
                <a:sym typeface="Arial"/>
              </a:rPr>
              <a:t>Rubrics geven structuur aan onze reflectie. In plaats van vage gedachten zoals </a:t>
            </a:r>
            <a:r>
              <a:rPr i="1" lang="en-US" sz="1100">
                <a:latin typeface="Arial"/>
                <a:ea typeface="Arial"/>
                <a:cs typeface="Arial"/>
                <a:sym typeface="Arial"/>
              </a:rPr>
              <a:t>"die les was oké", </a:t>
            </a:r>
            <a:r>
              <a:rPr lang="en-US" sz="1100">
                <a:latin typeface="Arial"/>
                <a:ea typeface="Arial"/>
                <a:cs typeface="Arial"/>
                <a:sym typeface="Arial"/>
              </a:rPr>
              <a:t>kunnen we met een rubric belangrijke gebieden zoals betrokkenheid van leerlingen, duidelijkheid of inclusiviteit </a:t>
            </a:r>
            <a:r>
              <a:rPr b="1" lang="en-US" sz="1100">
                <a:latin typeface="Arial"/>
                <a:ea typeface="Arial"/>
                <a:cs typeface="Arial"/>
                <a:sym typeface="Arial"/>
              </a:rPr>
              <a:t>beoordelen </a:t>
            </a:r>
            <a:r>
              <a:rPr lang="en-US" sz="1100">
                <a:latin typeface="Arial"/>
                <a:ea typeface="Arial"/>
                <a:cs typeface="Arial"/>
                <a:sym typeface="Arial"/>
              </a:rPr>
              <a:t>- vaak op basis van raamwerken zoals TINKER. Ze helpen je om de groei in de loop van de tijd te meten en gerichte doelen te stellen.</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Reflectieve dagboeken. </a:t>
            </a:r>
            <a:r>
              <a:rPr lang="en-US" sz="1100">
                <a:latin typeface="Arial"/>
                <a:ea typeface="Arial"/>
                <a:cs typeface="Arial"/>
                <a:sym typeface="Arial"/>
              </a:rPr>
              <a:t>Dagboeken hoeven niet lang te zijn - zelfs 5 minuten na een les kan al helpen. Je kunt opschrijven wat goed ging, wat je verraste, wat je de volgende keer anders zou doen. Het is een geweldige manier om </a:t>
            </a:r>
            <a:r>
              <a:rPr b="1" lang="en-US" sz="1100">
                <a:latin typeface="Arial"/>
                <a:ea typeface="Arial"/>
                <a:cs typeface="Arial"/>
                <a:sym typeface="Arial"/>
              </a:rPr>
              <a:t>patronen bij te houden</a:t>
            </a:r>
            <a:r>
              <a:rPr lang="en-US" sz="1100">
                <a:latin typeface="Arial"/>
                <a:ea typeface="Arial"/>
                <a:cs typeface="Arial"/>
                <a:sym typeface="Arial"/>
              </a:rPr>
              <a:t>, vooral als je er wekelijks of maandelijks naar kijkt.</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Video opnemen en afspelen. </a:t>
            </a:r>
            <a:r>
              <a:rPr lang="en-US" sz="1100">
                <a:latin typeface="Arial"/>
                <a:ea typeface="Arial"/>
                <a:cs typeface="Arial"/>
                <a:sym typeface="Arial"/>
              </a:rPr>
              <a:t>Dit kan in het begin ongemakkelijk aanvoelen, maar het is een van de krachtigste hulpmiddelen voor zelfevaluatie. Kijken hoe je lesgeeft geeft je een </a:t>
            </a:r>
            <a:r>
              <a:rPr b="1" lang="en-US" sz="1100">
                <a:latin typeface="Arial"/>
                <a:ea typeface="Arial"/>
                <a:cs typeface="Arial"/>
                <a:sym typeface="Arial"/>
              </a:rPr>
              <a:t>nieuw perspectief </a:t>
            </a:r>
            <a:r>
              <a:rPr lang="en-US" sz="1100">
                <a:latin typeface="Arial"/>
                <a:ea typeface="Arial"/>
                <a:cs typeface="Arial"/>
                <a:sym typeface="Arial"/>
              </a:rPr>
              <a:t>op hoe je spreekt, beweegt, leerlingen erbij betrekt en de klas leidt. Je zult dingen opmerken die je op dat moment niet opmerkte.</a:t>
            </a:r>
            <a:endParaRPr sz="1100">
              <a:latin typeface="Arial"/>
              <a:ea typeface="Arial"/>
              <a:cs typeface="Arial"/>
              <a:sym typeface="Arial"/>
            </a:endParaRPr>
          </a:p>
          <a:p>
            <a:pPr indent="0" lvl="0" marL="0" rtl="0" algn="l">
              <a:lnSpc>
                <a:spcPct val="100000"/>
              </a:lnSpc>
              <a:spcBef>
                <a:spcPts val="400"/>
              </a:spcBef>
              <a:spcAft>
                <a:spcPts val="0"/>
              </a:spcAft>
              <a:buSzPts val="1400"/>
              <a:buNone/>
            </a:pPr>
            <a:r>
              <a:rPr lang="en-US" sz="1100">
                <a:latin typeface="Arial"/>
                <a:ea typeface="Arial"/>
                <a:cs typeface="Arial"/>
                <a:sym typeface="Arial"/>
              </a:rPr>
              <a:t>Hoewel er andere hulpmiddelen zijn voor het evalueren van lespraktijken, richten we ons in deze les op de hulpmiddelen die leerkrachten zelf kunnen gebruiken - zonder hulp van leerlingen of collega-leerkrachten.</a:t>
            </a:r>
            <a:endParaRPr sz="1100"/>
          </a:p>
        </p:txBody>
      </p:sp>
      <p:sp>
        <p:nvSpPr>
          <p:cNvPr id="161" name="Google Shape;161;g342fdc50bc8_0_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g347aa63ff27_0_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9" name="Google Shape;169;g347aa63ff27_0_1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lang="en-US"/>
              <a:t>Evaluatiecriteria zijn gestructureerde richtlijnen die gebruikt worden om de effectiviteit van onderwijspraktijken, methodologieën en leerresultaten te beoordelen. Ze dienen als maatstaven voor het meten van het bereiken van onderwijsdoelen, de kwaliteit van instructiemethoden en de inclusiviteit van onderwijsbenaderingen en zorgen ervoor dat aan diverse behoeften van leerlingen wordt voldaan. Het belang ervan ligt in het bevorderen van objectiviteit en consistentie in evaluaties, het helpen van leerkrachten bij het identificeren van sterke punten en gebieden voor verbetering, en het stimuleren van een inclusieve leeromgeving. Door duidelijke evaluatiecriteria toe te passen, kunnen leerkrachten de kwaliteit van het onderwijs verbeteren en ervoor zorgen dat alle leerlingen gelijke leermogelijkheden krijgen.</a:t>
            </a:r>
            <a:endParaRPr/>
          </a:p>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170" name="Google Shape;170;g347aa63ff27_0_1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g3611fa2a277_0_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7" name="Google Shape;177;g3611fa2a277_0_1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Laten we even de belangrijkste verschillen overlopen tussen checklists en rubrics, twee veelgebruikte hulpmiddelen bij beoordeling en evaluatie.</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Beginnend met </a:t>
            </a:r>
            <a:r>
              <a:rPr b="1" lang="en-US" sz="1100">
                <a:latin typeface="Arial"/>
                <a:ea typeface="Arial"/>
                <a:cs typeface="Arial"/>
                <a:sym typeface="Arial"/>
              </a:rPr>
              <a:t>het doel </a:t>
            </a:r>
            <a:r>
              <a:rPr lang="en-US" sz="1100">
                <a:latin typeface="Arial"/>
                <a:ea typeface="Arial"/>
                <a:cs typeface="Arial"/>
                <a:sym typeface="Arial"/>
              </a:rPr>
              <a:t>- een </a:t>
            </a:r>
            <a:r>
              <a:rPr b="1" lang="en-US" sz="1100">
                <a:latin typeface="Arial"/>
                <a:ea typeface="Arial"/>
                <a:cs typeface="Arial"/>
                <a:sym typeface="Arial"/>
              </a:rPr>
              <a:t>checklist </a:t>
            </a:r>
            <a:r>
              <a:rPr lang="en-US" sz="1100">
                <a:latin typeface="Arial"/>
                <a:ea typeface="Arial"/>
                <a:cs typeface="Arial"/>
                <a:sym typeface="Arial"/>
              </a:rPr>
              <a:t>wordt vooral gebruikt om ervoor te zorgen dat specifieke taken of criteria worden ingevuld. Zie het als een eenvoudig 'ja of nee' hulpmiddel. Een </a:t>
            </a:r>
            <a:r>
              <a:rPr b="1" lang="en-US" sz="1100">
                <a:latin typeface="Arial"/>
                <a:ea typeface="Arial"/>
                <a:cs typeface="Arial"/>
                <a:sym typeface="Arial"/>
              </a:rPr>
              <a:t>rubric </a:t>
            </a:r>
            <a:r>
              <a:rPr lang="en-US" sz="1100">
                <a:latin typeface="Arial"/>
                <a:ea typeface="Arial"/>
                <a:cs typeface="Arial"/>
                <a:sym typeface="Arial"/>
              </a:rPr>
              <a:t>daarentegen wordt gebruikt om de </a:t>
            </a:r>
            <a:r>
              <a:rPr b="1" lang="en-US" sz="1100">
                <a:latin typeface="Arial"/>
                <a:ea typeface="Arial"/>
                <a:cs typeface="Arial"/>
                <a:sym typeface="Arial"/>
              </a:rPr>
              <a:t>kwaliteit </a:t>
            </a:r>
            <a:r>
              <a:rPr lang="en-US" sz="1100">
                <a:latin typeface="Arial"/>
                <a:ea typeface="Arial"/>
                <a:cs typeface="Arial"/>
                <a:sym typeface="Arial"/>
              </a:rPr>
              <a:t>van het werk te evalueren. Het helpt te beoordelen hoe goed iets gedaan is, niet alleen of het gedaan is.</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Vervolgens is er de </a:t>
            </a:r>
            <a:r>
              <a:rPr b="1" lang="en-US" sz="1100">
                <a:latin typeface="Arial"/>
                <a:ea typeface="Arial"/>
                <a:cs typeface="Arial"/>
                <a:sym typeface="Arial"/>
              </a:rPr>
              <a:t>structuur</a:t>
            </a:r>
            <a:r>
              <a:rPr lang="en-US" sz="1100">
                <a:latin typeface="Arial"/>
                <a:ea typeface="Arial"/>
                <a:cs typeface="Arial"/>
                <a:sym typeface="Arial"/>
              </a:rPr>
              <a:t>. Een checklist is heel rechttoe rechtaan - het is meestal gewoon een lijst met items met aankruisvakjes. Een rubric is echter gedetailleerder. Het maakt gebruik van een raster met </a:t>
            </a:r>
            <a:r>
              <a:rPr b="1" lang="en-US" sz="1100">
                <a:latin typeface="Arial"/>
                <a:ea typeface="Arial"/>
                <a:cs typeface="Arial"/>
                <a:sym typeface="Arial"/>
              </a:rPr>
              <a:t>criteria </a:t>
            </a:r>
            <a:r>
              <a:rPr lang="en-US" sz="1100">
                <a:latin typeface="Arial"/>
                <a:ea typeface="Arial"/>
                <a:cs typeface="Arial"/>
                <a:sym typeface="Arial"/>
              </a:rPr>
              <a:t>langs de ene as en </a:t>
            </a:r>
            <a:r>
              <a:rPr b="1" lang="en-US" sz="1100">
                <a:latin typeface="Arial"/>
                <a:ea typeface="Arial"/>
                <a:cs typeface="Arial"/>
                <a:sym typeface="Arial"/>
              </a:rPr>
              <a:t>prestatieniveaus </a:t>
            </a:r>
            <a:r>
              <a:rPr lang="en-US" sz="1100">
                <a:latin typeface="Arial"/>
                <a:ea typeface="Arial"/>
                <a:cs typeface="Arial"/>
                <a:sym typeface="Arial"/>
              </a:rPr>
              <a:t>langs de andere.</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Qua </a:t>
            </a:r>
            <a:r>
              <a:rPr b="1" lang="en-US" sz="1100">
                <a:latin typeface="Arial"/>
                <a:ea typeface="Arial"/>
                <a:cs typeface="Arial"/>
                <a:sym typeface="Arial"/>
              </a:rPr>
              <a:t>beoordelingstype </a:t>
            </a:r>
            <a:r>
              <a:rPr lang="en-US" sz="1100">
                <a:latin typeface="Arial"/>
                <a:ea typeface="Arial"/>
                <a:cs typeface="Arial"/>
                <a:sym typeface="Arial"/>
              </a:rPr>
              <a:t>zijn checklists </a:t>
            </a:r>
            <a:r>
              <a:rPr b="1" lang="en-US" sz="1100">
                <a:latin typeface="Arial"/>
                <a:ea typeface="Arial"/>
                <a:cs typeface="Arial"/>
                <a:sym typeface="Arial"/>
              </a:rPr>
              <a:t>binair</a:t>
            </a:r>
            <a:r>
              <a:rPr lang="en-US" sz="1100">
                <a:latin typeface="Arial"/>
                <a:ea typeface="Arial"/>
                <a:cs typeface="Arial"/>
                <a:sym typeface="Arial"/>
              </a:rPr>
              <a:t>. Elk item is gedaan of niet gedaan. Rubrics daarentegen zijn </a:t>
            </a:r>
            <a:r>
              <a:rPr b="1" lang="en-US" sz="1100">
                <a:latin typeface="Arial"/>
                <a:ea typeface="Arial"/>
                <a:cs typeface="Arial"/>
                <a:sym typeface="Arial"/>
              </a:rPr>
              <a:t>geschaald </a:t>
            </a:r>
            <a:r>
              <a:rPr lang="en-US" sz="1100">
                <a:latin typeface="Arial"/>
                <a:ea typeface="Arial"/>
                <a:cs typeface="Arial"/>
                <a:sym typeface="Arial"/>
              </a:rPr>
              <a:t>- ze bevatten categorieën zoals 'uitstekend', 'goed', of 'moet verbeterd worden', en soms numerieke scores.</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Bij </a:t>
            </a:r>
            <a:r>
              <a:rPr b="1" lang="en-US" sz="1100">
                <a:latin typeface="Arial"/>
                <a:ea typeface="Arial"/>
                <a:cs typeface="Arial"/>
                <a:sym typeface="Arial"/>
              </a:rPr>
              <a:t>feedback </a:t>
            </a:r>
            <a:r>
              <a:rPr lang="en-US" sz="1100">
                <a:latin typeface="Arial"/>
                <a:ea typeface="Arial"/>
                <a:cs typeface="Arial"/>
                <a:sym typeface="Arial"/>
              </a:rPr>
              <a:t>geven checklists minimale informatie. Ze zijn goed om te laten zien wat er gedaan is, maar ze leggen niet uit </a:t>
            </a:r>
            <a:r>
              <a:rPr b="1" lang="en-US" sz="1100">
                <a:latin typeface="Arial"/>
                <a:ea typeface="Arial"/>
                <a:cs typeface="Arial"/>
                <a:sym typeface="Arial"/>
              </a:rPr>
              <a:t>hoe goed </a:t>
            </a:r>
            <a:r>
              <a:rPr lang="en-US" sz="1100">
                <a:latin typeface="Arial"/>
                <a:ea typeface="Arial"/>
                <a:cs typeface="Arial"/>
                <a:sym typeface="Arial"/>
              </a:rPr>
              <a:t>het gedaan is. Rubrics bieden veel </a:t>
            </a:r>
            <a:r>
              <a:rPr b="1" lang="en-US" sz="1100">
                <a:latin typeface="Arial"/>
                <a:ea typeface="Arial"/>
                <a:cs typeface="Arial"/>
                <a:sym typeface="Arial"/>
              </a:rPr>
              <a:t>rijkere feedback </a:t>
            </a:r>
            <a:r>
              <a:rPr lang="en-US" sz="1100">
                <a:latin typeface="Arial"/>
                <a:ea typeface="Arial"/>
                <a:cs typeface="Arial"/>
                <a:sym typeface="Arial"/>
              </a:rPr>
              <a:t>en laten leerlingen of teamleden precies zien wat ze goed hebben gedaan en wat ze kunnen verbeteren.</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b="1" lang="en-US" sz="1100">
                <a:latin typeface="Arial"/>
                <a:ea typeface="Arial"/>
                <a:cs typeface="Arial"/>
                <a:sym typeface="Arial"/>
              </a:rPr>
              <a:t>De bruikbaarheid </a:t>
            </a:r>
            <a:r>
              <a:rPr lang="en-US" sz="1100">
                <a:latin typeface="Arial"/>
                <a:ea typeface="Arial"/>
                <a:cs typeface="Arial"/>
                <a:sym typeface="Arial"/>
              </a:rPr>
              <a:t>varieert ook. Checklists zijn vooral nuttig voor vroege concepten of procedurele taken - ze helpen ervoor te zorgen dat niets wordt vergeten. Rubrics zijn waardevoller voor eindbeoordelingen of wanneer je gedetailleerde, kwalitatieve feedback moet geven.</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Wat betreft </a:t>
            </a:r>
            <a:r>
              <a:rPr b="1" lang="en-US" sz="1100">
                <a:latin typeface="Arial"/>
                <a:ea typeface="Arial"/>
                <a:cs typeface="Arial"/>
                <a:sym typeface="Arial"/>
              </a:rPr>
              <a:t>subjectiviteit</a:t>
            </a:r>
            <a:r>
              <a:rPr lang="en-US" sz="1100">
                <a:latin typeface="Arial"/>
                <a:ea typeface="Arial"/>
                <a:cs typeface="Arial"/>
                <a:sym typeface="Arial"/>
              </a:rPr>
              <a:t>, checklists zijn meestal </a:t>
            </a:r>
            <a:r>
              <a:rPr b="1" lang="en-US" sz="1100">
                <a:latin typeface="Arial"/>
                <a:ea typeface="Arial"/>
                <a:cs typeface="Arial"/>
                <a:sym typeface="Arial"/>
              </a:rPr>
              <a:t>objectief </a:t>
            </a:r>
            <a:r>
              <a:rPr lang="en-US" sz="1100">
                <a:latin typeface="Arial"/>
                <a:ea typeface="Arial"/>
                <a:cs typeface="Arial"/>
                <a:sym typeface="Arial"/>
              </a:rPr>
              <a:t>omdat ze gebaseerd zijn op het voltooien van een taak. Rubrics kunnen </a:t>
            </a:r>
            <a:r>
              <a:rPr b="1" lang="en-US" sz="1100">
                <a:latin typeface="Arial"/>
                <a:ea typeface="Arial"/>
                <a:cs typeface="Arial"/>
                <a:sym typeface="Arial"/>
              </a:rPr>
              <a:t>subjectiever </a:t>
            </a:r>
            <a:r>
              <a:rPr lang="en-US" sz="1100">
                <a:latin typeface="Arial"/>
                <a:ea typeface="Arial"/>
                <a:cs typeface="Arial"/>
                <a:sym typeface="Arial"/>
              </a:rPr>
              <a:t>zijn, omdat ze een oordeel geven over de kwaliteit van het werk.</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Tot slot, bedenk </a:t>
            </a:r>
            <a:r>
              <a:rPr b="1" lang="en-US" sz="1100">
                <a:latin typeface="Arial"/>
                <a:ea typeface="Arial"/>
                <a:cs typeface="Arial"/>
                <a:sym typeface="Arial"/>
              </a:rPr>
              <a:t>waar </a:t>
            </a:r>
            <a:r>
              <a:rPr lang="en-US" sz="1100">
                <a:latin typeface="Arial"/>
                <a:ea typeface="Arial"/>
                <a:cs typeface="Arial"/>
                <a:sym typeface="Arial"/>
              </a:rPr>
              <a:t>elk hulpmiddel </a:t>
            </a:r>
            <a:r>
              <a:rPr b="1" lang="en-US" sz="1100">
                <a:latin typeface="Arial"/>
                <a:ea typeface="Arial"/>
                <a:cs typeface="Arial"/>
                <a:sym typeface="Arial"/>
              </a:rPr>
              <a:t>het beste voor is</a:t>
            </a:r>
            <a:r>
              <a:rPr lang="en-US" sz="1100">
                <a:latin typeface="Arial"/>
                <a:ea typeface="Arial"/>
                <a:cs typeface="Arial"/>
                <a:sym typeface="Arial"/>
              </a:rPr>
              <a:t>. Gebruik een checklist als het doel is om er zeker van te zijn dat alles gedaan is - zoals het volgen van stappen in een proces. Gebruik een rubric als je moet evalueren </a:t>
            </a:r>
            <a:r>
              <a:rPr b="1" lang="en-US" sz="1100">
                <a:latin typeface="Arial"/>
                <a:ea typeface="Arial"/>
                <a:cs typeface="Arial"/>
                <a:sym typeface="Arial"/>
              </a:rPr>
              <a:t>hoe goed </a:t>
            </a:r>
            <a:r>
              <a:rPr lang="en-US" sz="1100">
                <a:latin typeface="Arial"/>
                <a:ea typeface="Arial"/>
                <a:cs typeface="Arial"/>
                <a:sym typeface="Arial"/>
              </a:rPr>
              <a:t>iets aan de verwachtingen voldoet - zoals het beoordelen van een essay, een presentatie of een creatief project.</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Dus hoewel ze allebei waardevol zijn, dienen ze heel verschillende doelen bij het beoordelen.</a:t>
            </a:r>
            <a:endParaRPr sz="1100">
              <a:latin typeface="Arial"/>
              <a:ea typeface="Arial"/>
              <a:cs typeface="Arial"/>
              <a:sym typeface="Arial"/>
            </a:endParaRPr>
          </a:p>
          <a:p>
            <a:pPr indent="0" lvl="0" marL="0" rtl="0" algn="l">
              <a:lnSpc>
                <a:spcPct val="100000"/>
              </a:lnSpc>
              <a:spcBef>
                <a:spcPts val="1200"/>
              </a:spcBef>
              <a:spcAft>
                <a:spcPts val="0"/>
              </a:spcAft>
              <a:buSzPts val="1400"/>
              <a:buNone/>
            </a:pPr>
            <a:r>
              <a:t/>
            </a:r>
            <a:endParaRPr/>
          </a:p>
        </p:txBody>
      </p:sp>
      <p:sp>
        <p:nvSpPr>
          <p:cNvPr id="178" name="Google Shape;178;g3611fa2a277_0_1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g347aa63ff27_0_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4" name="Google Shape;184;g347aa63ff27_0_2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lang="en-US"/>
              <a:t>Dit schema bevat stappen voor het ontwikkelen van evaluatiecriteria. In de volgende dia's worden deze stappen in meer detail uitgelegd.</a:t>
            </a:r>
            <a:endParaRPr/>
          </a:p>
        </p:txBody>
      </p:sp>
      <p:sp>
        <p:nvSpPr>
          <p:cNvPr id="185" name="Google Shape;185;g347aa63ff27_0_2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g347aa63ff27_0_5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8" name="Google Shape;218;g347aa63ff27_0_5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lang="en-US"/>
              <a:t>De eerste voorgestelde stap in de ontwikkeling van evaluatiecriteria is het definiëren van het doel. Dit kan gedefinieerd worden aan de hand van een vraag op een hoger niveau, zoals op deze dia, bijvoorbeeld "integreert de leerkracht effectief praktische activiteiten en voorbeelden?</a:t>
            </a:r>
            <a:endParaRPr/>
          </a:p>
          <a:p>
            <a:pPr indent="0" lvl="0" marL="0" marR="0" rtl="0" algn="l">
              <a:lnSpc>
                <a:spcPct val="100000"/>
              </a:lnSpc>
              <a:spcBef>
                <a:spcPts val="0"/>
              </a:spcBef>
              <a:spcAft>
                <a:spcPts val="0"/>
              </a:spcAft>
              <a:buClr>
                <a:srgbClr val="000000"/>
              </a:buClr>
              <a:buSzPts val="1400"/>
              <a:buFont typeface="Arial"/>
              <a:buNone/>
            </a:pPr>
            <a:r>
              <a:rPr lang="en-US"/>
              <a:t>Deze vraag zal als basis dienen voor de verdere ontwikkeling van evaluatiecriteria die meer eenvoudige antwoorden hebben en die, alles samen, zullen helpen bij het beantwoorden van deze hoofdvraag.</a:t>
            </a:r>
            <a:endParaRPr/>
          </a:p>
        </p:txBody>
      </p:sp>
      <p:sp>
        <p:nvSpPr>
          <p:cNvPr id="219" name="Google Shape;219;g347aa63ff27_0_5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g347aa63ff27_0_6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Arial"/>
              <a:buNone/>
            </a:pPr>
            <a:r>
              <a:rPr lang="en-US"/>
              <a:t>De tweede voorgestelde stap in de ontwikkeling van evaluatiecriteria is het definiëren van criteria die de hoofdvraag volgen (zie vorige dia). Wat volgt zijn enkele voorbeelden van vage criteria die leerkrachten zouden moeten vermijden.</a:t>
            </a:r>
            <a:endParaRPr/>
          </a:p>
        </p:txBody>
      </p:sp>
      <p:sp>
        <p:nvSpPr>
          <p:cNvPr id="225" name="Google Shape;225;g347aa63ff27_0_6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g347aa63ff27_0_7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De tweede voorgestelde stap in de ontwikkeling van evaluatiecriteria is het definiëren van criteria naar aanleiding van de hoofdvraag (zie vorige dia). </a:t>
            </a:r>
            <a:endParaRPr/>
          </a:p>
        </p:txBody>
      </p:sp>
      <p:sp>
        <p:nvSpPr>
          <p:cNvPr id="232" name="Google Shape;232;g347aa63ff27_0_7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g3493d4b9f2b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Elk van de criteria kan verschillende waarden voor antwoorden hebben. Bijvoorbeeld een eenvoudige ja/nee-waarde, maar ook meer uitgewerkte waarden en punten die daaraan worden toegekend, antwoorden op een Likert-schaal of een voorbeeld van hoe precies aan het criterium werd voldaan.</a:t>
            </a:r>
            <a:endParaRPr/>
          </a:p>
          <a:p>
            <a:pPr indent="0" lvl="0" marL="0" rtl="0" algn="l">
              <a:lnSpc>
                <a:spcPct val="100000"/>
              </a:lnSpc>
              <a:spcBef>
                <a:spcPts val="0"/>
              </a:spcBef>
              <a:spcAft>
                <a:spcPts val="0"/>
              </a:spcAft>
              <a:buSzPts val="1400"/>
              <a:buNone/>
            </a:pPr>
            <a:r>
              <a:rPr lang="en-US"/>
              <a:t>Uitleg over hoe punten worden toegekend moet </a:t>
            </a:r>
            <a:r>
              <a:rPr b="1" lang="en-US"/>
              <a:t>duidelijk </a:t>
            </a:r>
            <a:r>
              <a:rPr lang="en-US"/>
              <a:t>en </a:t>
            </a:r>
            <a:r>
              <a:rPr b="1" lang="en-US"/>
              <a:t>meetbaar </a:t>
            </a:r>
            <a:r>
              <a:rPr lang="en-US"/>
              <a:t>zijn.</a:t>
            </a:r>
            <a:endParaRPr i="1"/>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p:txBody>
      </p:sp>
      <p:sp>
        <p:nvSpPr>
          <p:cNvPr id="239" name="Google Shape;239;g3493d4b9f2b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g347aa63ff27_0_7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en-US"/>
              <a:t>Voor elke eenheid die een leerkracht onderwijst, moeten leerdoelen gedefinieerd zijn. Alle criteria moeten gekoppeld zijn aan leerdoelen en omgekeerd - alle leerdoelen moeten hun evaluatiecriteria hebben.</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SzPts val="1400"/>
              <a:buNone/>
            </a:pPr>
            <a:r>
              <a:t/>
            </a:r>
            <a:endParaRPr/>
          </a:p>
        </p:txBody>
      </p:sp>
      <p:sp>
        <p:nvSpPr>
          <p:cNvPr id="245" name="Google Shape;245;g347aa63ff27_0_7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8" name="Google Shape;88;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9" name="Shape 249"/>
        <p:cNvGrpSpPr/>
        <p:nvPr/>
      </p:nvGrpSpPr>
      <p:grpSpPr>
        <a:xfrm>
          <a:off x="0" y="0"/>
          <a:ext cx="0" cy="0"/>
          <a:chOff x="0" y="0"/>
          <a:chExt cx="0" cy="0"/>
        </a:xfrm>
      </p:grpSpPr>
      <p:sp>
        <p:nvSpPr>
          <p:cNvPr id="250" name="Google Shape;250;g347aa63ff27_0_8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Controleer of de criteria duidelijk en praktisch zijn door ze door te nemen met experts, feedback te krijgen van collega's, ze te testen in klaslokalen of ze toe te passen op je eigen lessen door zelfreflectie. Pas de criteria indien nodig aan op basis van deze inzichten.</a:t>
            </a:r>
            <a:endParaRPr/>
          </a:p>
        </p:txBody>
      </p:sp>
      <p:sp>
        <p:nvSpPr>
          <p:cNvPr id="251" name="Google Shape;251;g347aa63ff27_0_8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g347aa63ff27_0_8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Binnen het TINKER-project zijn al evaluatiecriteria voor informaticaonderwijs ontwikkeld, in het bijzonder voor het opnemen van de beginselen van </a:t>
            </a:r>
            <a:r>
              <a:rPr b="1" lang="en-US"/>
              <a:t>authentiek leren </a:t>
            </a:r>
            <a:r>
              <a:rPr lang="en-US"/>
              <a:t>en </a:t>
            </a:r>
            <a:r>
              <a:rPr b="1" lang="en-US"/>
              <a:t>genderintegratie</a:t>
            </a:r>
            <a:r>
              <a:rPr lang="en-US"/>
              <a:t>. Deze criteria definiëren de belangrijkste aspecten van </a:t>
            </a:r>
            <a:r>
              <a:rPr b="1" lang="en-US"/>
              <a:t>authentiek leren </a:t>
            </a:r>
            <a:r>
              <a:rPr lang="en-US"/>
              <a:t>en </a:t>
            </a:r>
            <a:r>
              <a:rPr b="1" lang="en-US"/>
              <a:t>genderintegratie </a:t>
            </a:r>
            <a:r>
              <a:rPr lang="en-US"/>
              <a:t>en moedigen leerkrachten aan om hier aandacht aan te besteden door na te denken over hoe ze deze criteria gebruiken of integreren in hun lessen. </a:t>
            </a:r>
            <a:r>
              <a:rPr b="1" lang="en-US"/>
              <a:t>De TINKER-tool voor zelfreflectie </a:t>
            </a:r>
            <a:r>
              <a:rPr lang="en-US"/>
              <a:t>gebruikt ja/nee antwoorden voor elk criterium.</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b="1" lang="en-US"/>
              <a:t>Geef leerkrachten het sjabloon van de TINKER Zelfreflectiehulp </a:t>
            </a:r>
            <a:r>
              <a:rPr lang="en-US"/>
              <a:t>en besteed 10 minuten aan het bespreken ervan en laat leerkrachten </a:t>
            </a:r>
            <a:r>
              <a:rPr b="1" lang="en-US"/>
              <a:t>ermee vertrouwd raken</a:t>
            </a:r>
            <a:r>
              <a:rPr lang="en-US"/>
              <a:t>. Vraag docenten of ze zich kunnen herinneren waar elk van deze elementen precies naar verwijst - inhoud van een van de vorige lessen. Gebruik de volgende dia als er meer uitleg nodig is. Vraag docenten om feedback op de TINKER Zelfreflectiehulpmiddelen. Stimuleer discussie met vragen:</a:t>
            </a:r>
            <a:endParaRPr/>
          </a:p>
          <a:p>
            <a:pPr indent="0" lvl="0" marL="0" rtl="0" algn="l">
              <a:lnSpc>
                <a:spcPct val="100000"/>
              </a:lnSpc>
              <a:spcBef>
                <a:spcPts val="0"/>
              </a:spcBef>
              <a:spcAft>
                <a:spcPts val="0"/>
              </a:spcAft>
              <a:buSzPts val="1400"/>
              <a:buNone/>
            </a:pPr>
            <a:r>
              <a:rPr b="1" lang="en-US" sz="1050">
                <a:solidFill>
                  <a:srgbClr val="444746"/>
                </a:solidFill>
                <a:latin typeface="Roboto"/>
                <a:ea typeface="Roboto"/>
                <a:cs typeface="Roboto"/>
                <a:sym typeface="Roboto"/>
              </a:rPr>
              <a:t> 1)Vertel me twee dingen die je geleerd hebt over rubrics (zodat ze ook voor de geest kunnen halen wat besproken is in de vorige dia's en dan kunnen verbinden met deze en de volgende dia's), </a:t>
            </a:r>
            <a:endParaRPr b="1" sz="1050">
              <a:solidFill>
                <a:srgbClr val="444746"/>
              </a:solidFill>
              <a:latin typeface="Roboto"/>
              <a:ea typeface="Roboto"/>
              <a:cs typeface="Roboto"/>
              <a:sym typeface="Roboto"/>
            </a:endParaRPr>
          </a:p>
          <a:p>
            <a:pPr indent="0" lvl="0" marL="0" rtl="0" algn="l">
              <a:lnSpc>
                <a:spcPct val="100000"/>
              </a:lnSpc>
              <a:spcBef>
                <a:spcPts val="0"/>
              </a:spcBef>
              <a:spcAft>
                <a:spcPts val="0"/>
              </a:spcAft>
              <a:buSzPts val="1400"/>
              <a:buNone/>
            </a:pPr>
            <a:r>
              <a:rPr b="1" lang="en-US" sz="1050">
                <a:solidFill>
                  <a:srgbClr val="444746"/>
                </a:solidFill>
                <a:latin typeface="Roboto"/>
                <a:ea typeface="Roboto"/>
                <a:cs typeface="Roboto"/>
                <a:sym typeface="Roboto"/>
              </a:rPr>
              <a:t>2) Zou je iets veranderen in de TINKER-rubriek? </a:t>
            </a:r>
            <a:endParaRPr b="1" sz="1050">
              <a:solidFill>
                <a:srgbClr val="444746"/>
              </a:solidFill>
              <a:latin typeface="Roboto"/>
              <a:ea typeface="Roboto"/>
              <a:cs typeface="Roboto"/>
              <a:sym typeface="Roboto"/>
            </a:endParaRPr>
          </a:p>
          <a:p>
            <a:pPr indent="0" lvl="0" marL="0" rtl="0" algn="l">
              <a:lnSpc>
                <a:spcPct val="100000"/>
              </a:lnSpc>
              <a:spcBef>
                <a:spcPts val="0"/>
              </a:spcBef>
              <a:spcAft>
                <a:spcPts val="0"/>
              </a:spcAft>
              <a:buSzPts val="1400"/>
              <a:buNone/>
            </a:pPr>
            <a:r>
              <a:rPr b="1" lang="en-US" sz="1050">
                <a:solidFill>
                  <a:srgbClr val="444746"/>
                </a:solidFill>
                <a:latin typeface="Roboto"/>
                <a:ea typeface="Roboto"/>
                <a:cs typeface="Roboto"/>
                <a:sym typeface="Roboto"/>
              </a:rPr>
              <a:t>3) Is dit zelfevaluatie-instrument nuttig in je dagelijkse activiteiten en zou je het in de toekomst gebruiken?</a:t>
            </a:r>
            <a:endParaRPr b="1"/>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100"/>
              <a:buFont typeface="Arial"/>
              <a:buNone/>
            </a:pPr>
            <a:r>
              <a:rPr lang="en-US"/>
              <a:t>Je kunt vragen en:</a:t>
            </a:r>
            <a:endParaRPr/>
          </a:p>
          <a:p>
            <a:pPr indent="0" lvl="0" marL="0" rtl="0" algn="l">
              <a:lnSpc>
                <a:spcPct val="100000"/>
              </a:lnSpc>
              <a:spcBef>
                <a:spcPts val="0"/>
              </a:spcBef>
              <a:spcAft>
                <a:spcPts val="0"/>
              </a:spcAft>
              <a:buClr>
                <a:schemeClr val="dk1"/>
              </a:buClr>
              <a:buSzPts val="1100"/>
              <a:buFont typeface="Arial"/>
              <a:buNone/>
            </a:pPr>
            <a:r>
              <a:rPr lang="en-US"/>
              <a:t>Ontbreekt er iets / te veel?</a:t>
            </a:r>
            <a:endParaRPr/>
          </a:p>
          <a:p>
            <a:pPr indent="0" lvl="0" marL="0" rtl="0" algn="l">
              <a:lnSpc>
                <a:spcPct val="100000"/>
              </a:lnSpc>
              <a:spcBef>
                <a:spcPts val="0"/>
              </a:spcBef>
              <a:spcAft>
                <a:spcPts val="0"/>
              </a:spcAft>
              <a:buClr>
                <a:schemeClr val="dk1"/>
              </a:buClr>
              <a:buSzPts val="1100"/>
              <a:buFont typeface="Arial"/>
              <a:buNone/>
            </a:pPr>
            <a:r>
              <a:rPr lang="en-US"/>
              <a:t>Vinden ze het nuttig om hun onderwijspraktijk te verbeteren?</a:t>
            </a:r>
            <a:endParaRPr/>
          </a:p>
          <a:p>
            <a:pPr indent="0" lvl="0" marL="0" rtl="0" algn="l">
              <a:lnSpc>
                <a:spcPct val="100000"/>
              </a:lnSpc>
              <a:spcBef>
                <a:spcPts val="0"/>
              </a:spcBef>
              <a:spcAft>
                <a:spcPts val="0"/>
              </a:spcAft>
              <a:buClr>
                <a:schemeClr val="dk1"/>
              </a:buClr>
              <a:buSzPts val="1100"/>
              <a:buFont typeface="Arial"/>
              <a:buNone/>
            </a:pPr>
            <a:r>
              <a:rPr lang="en-US"/>
              <a:t>Welke uitdagingen kunnen zich volgens hen voordoen bij het gebruik?</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Dit zijn de TINKER-principes (zoals gedefinieerd in het sjabloon van </a:t>
            </a:r>
            <a:r>
              <a:rPr b="1" lang="en-US"/>
              <a:t>de TINKER zelfreflectie-tool</a:t>
            </a:r>
            <a:r>
              <a:rPr lang="en-US"/>
              <a:t>)</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b="1" lang="en-US"/>
              <a:t>Authentiek leren</a:t>
            </a:r>
            <a:endParaRPr b="1"/>
          </a:p>
          <a:p>
            <a:pPr indent="0" lvl="0" marL="0" rtl="0" algn="l">
              <a:lnSpc>
                <a:spcPct val="100000"/>
              </a:lnSpc>
              <a:spcBef>
                <a:spcPts val="0"/>
              </a:spcBef>
              <a:spcAft>
                <a:spcPts val="0"/>
              </a:spcAft>
              <a:buClr>
                <a:schemeClr val="dk1"/>
              </a:buClr>
              <a:buSzPts val="1100"/>
              <a:buFont typeface="Arial"/>
              <a:buNone/>
            </a:pPr>
            <a:r>
              <a:rPr b="1" lang="en-US"/>
              <a:t>Authentieke contexten. </a:t>
            </a:r>
            <a:r>
              <a:rPr lang="en-US"/>
              <a:t>Er is een virtuele of fysieke omgeving die weerspiegelt hoe kennis in het echte leven wordt gebruikt.</a:t>
            </a:r>
            <a:endParaRPr/>
          </a:p>
          <a:p>
            <a:pPr indent="0" lvl="0" marL="0" rtl="0" algn="l">
              <a:lnSpc>
                <a:spcPct val="100000"/>
              </a:lnSpc>
              <a:spcBef>
                <a:spcPts val="0"/>
              </a:spcBef>
              <a:spcAft>
                <a:spcPts val="0"/>
              </a:spcAft>
              <a:buClr>
                <a:schemeClr val="dk1"/>
              </a:buClr>
              <a:buSzPts val="1100"/>
              <a:buFont typeface="Arial"/>
              <a:buNone/>
            </a:pPr>
            <a:r>
              <a:rPr b="1" lang="en-US"/>
              <a:t>Authentieke taken en activiteiten.</a:t>
            </a:r>
            <a:r>
              <a:rPr lang="en-US"/>
              <a:t> Er zijn complexe taken zonder voorgedefinieerde stappen die leerlingen moeten volgen. Deze taken zijn relevant voor de echte wereld en interdisciplinair. Ze vereisen productie (geen reproductie) en kunnen niet ter plekke worden opgelost (langdurig onderzoek over een bepaalde periode).</a:t>
            </a:r>
            <a:endParaRPr/>
          </a:p>
          <a:p>
            <a:pPr indent="0" lvl="0" marL="0" rtl="0" algn="l">
              <a:lnSpc>
                <a:spcPct val="100000"/>
              </a:lnSpc>
              <a:spcBef>
                <a:spcPts val="0"/>
              </a:spcBef>
              <a:spcAft>
                <a:spcPts val="0"/>
              </a:spcAft>
              <a:buClr>
                <a:schemeClr val="dk1"/>
              </a:buClr>
              <a:buSzPts val="1100"/>
              <a:buFont typeface="Arial"/>
              <a:buNone/>
            </a:pPr>
            <a:r>
              <a:rPr b="1" lang="en-US"/>
              <a:t>Deskundige prestaties en modellering.</a:t>
            </a:r>
            <a:r>
              <a:rPr lang="en-US"/>
              <a:t> Er is toegang tot expertise, je ziet hoe experts denken en werken, je observeert levensechte episodes en je krijgt de kans om verhalen te delen.</a:t>
            </a:r>
            <a:endParaRPr/>
          </a:p>
          <a:p>
            <a:pPr indent="0" lvl="0" marL="0" rtl="0" algn="l">
              <a:lnSpc>
                <a:spcPct val="100000"/>
              </a:lnSpc>
              <a:spcBef>
                <a:spcPts val="0"/>
              </a:spcBef>
              <a:spcAft>
                <a:spcPts val="0"/>
              </a:spcAft>
              <a:buClr>
                <a:schemeClr val="dk1"/>
              </a:buClr>
              <a:buSzPts val="1100"/>
              <a:buFont typeface="Arial"/>
              <a:buNone/>
            </a:pPr>
            <a:r>
              <a:rPr b="1" lang="en-US"/>
              <a:t>Meerdere rollen en perspectieven.</a:t>
            </a:r>
            <a:r>
              <a:rPr lang="en-US"/>
              <a:t> Er is gelegenheid om verschillende rollen aan te nemen en dingen vanuit verschillende gezichtspunten te bekijken.</a:t>
            </a:r>
            <a:endParaRPr/>
          </a:p>
          <a:p>
            <a:pPr indent="0" lvl="0" marL="0" rtl="0" algn="l">
              <a:lnSpc>
                <a:spcPct val="100000"/>
              </a:lnSpc>
              <a:spcBef>
                <a:spcPts val="0"/>
              </a:spcBef>
              <a:spcAft>
                <a:spcPts val="0"/>
              </a:spcAft>
              <a:buClr>
                <a:schemeClr val="dk1"/>
              </a:buClr>
              <a:buSzPts val="1100"/>
              <a:buFont typeface="Arial"/>
              <a:buNone/>
            </a:pPr>
            <a:r>
              <a:rPr b="1" lang="en-US"/>
              <a:t>Samen kennis opbouwen.</a:t>
            </a:r>
            <a:r>
              <a:rPr lang="en-US"/>
              <a:t> Taken worden gericht aan groepen, zodat individuen in paren of teams kunnen werken, waarbij gestreefd wordt naar succes voor het hele team.</a:t>
            </a:r>
            <a:endParaRPr/>
          </a:p>
          <a:p>
            <a:pPr indent="0" lvl="0" marL="0" rtl="0" algn="l">
              <a:lnSpc>
                <a:spcPct val="100000"/>
              </a:lnSpc>
              <a:spcBef>
                <a:spcPts val="0"/>
              </a:spcBef>
              <a:spcAft>
                <a:spcPts val="0"/>
              </a:spcAft>
              <a:buClr>
                <a:schemeClr val="dk1"/>
              </a:buClr>
              <a:buSzPts val="1100"/>
              <a:buFont typeface="Arial"/>
              <a:buNone/>
            </a:pPr>
            <a:r>
              <a:rPr b="1" lang="en-US"/>
              <a:t>Articulatie om stilzwijgende kennis expliciet te maken. </a:t>
            </a:r>
            <a:r>
              <a:rPr lang="en-US"/>
              <a:t>Er is een mogelijkheid om gedachten en resultaten te verwoorden, een argument in het openbaar te presenteren en via sociale interactie tot begrip te komen.</a:t>
            </a:r>
            <a:endParaRPr/>
          </a:p>
          <a:p>
            <a:pPr indent="0" lvl="0" marL="0" rtl="0" algn="l">
              <a:lnSpc>
                <a:spcPct val="100000"/>
              </a:lnSpc>
              <a:spcBef>
                <a:spcPts val="0"/>
              </a:spcBef>
              <a:spcAft>
                <a:spcPts val="0"/>
              </a:spcAft>
              <a:buClr>
                <a:schemeClr val="dk1"/>
              </a:buClr>
              <a:buSzPts val="1100"/>
              <a:buFont typeface="Arial"/>
              <a:buNone/>
            </a:pPr>
            <a:r>
              <a:rPr b="1" lang="en-US"/>
              <a:t>Reflectie.</a:t>
            </a:r>
            <a:r>
              <a:rPr lang="en-US"/>
              <a:t> Er is gelegenheid om na te denken, te reflecteren en te discussiëren over keuzes in actie (tijdens het maken van keuzes) of na actie (na besluitvorming).</a:t>
            </a:r>
            <a:endParaRPr/>
          </a:p>
          <a:p>
            <a:pPr indent="0" lvl="0" marL="0" rtl="0" algn="l">
              <a:lnSpc>
                <a:spcPct val="100000"/>
              </a:lnSpc>
              <a:spcBef>
                <a:spcPts val="0"/>
              </a:spcBef>
              <a:spcAft>
                <a:spcPts val="0"/>
              </a:spcAft>
              <a:buClr>
                <a:schemeClr val="dk1"/>
              </a:buClr>
              <a:buSzPts val="1100"/>
              <a:buFont typeface="Arial"/>
              <a:buNone/>
            </a:pPr>
            <a:r>
              <a:rPr b="1" lang="en-US"/>
              <a:t>Coaching en sturing.</a:t>
            </a:r>
            <a:r>
              <a:rPr lang="en-US"/>
              <a:t> Er is hulp, coaching en begeleiding van de leerkracht op kritieke momenten, die metacognitie activeren.</a:t>
            </a:r>
            <a:endParaRPr/>
          </a:p>
          <a:p>
            <a:pPr indent="0" lvl="0" marL="0" rtl="0" algn="l">
              <a:lnSpc>
                <a:spcPct val="100000"/>
              </a:lnSpc>
              <a:spcBef>
                <a:spcPts val="0"/>
              </a:spcBef>
              <a:spcAft>
                <a:spcPts val="0"/>
              </a:spcAft>
              <a:buSzPts val="1400"/>
              <a:buNone/>
            </a:pPr>
            <a:r>
              <a:rPr b="1" lang="en-US"/>
              <a:t>Authentieke beoordeling.</a:t>
            </a:r>
            <a:r>
              <a:rPr lang="en-US"/>
              <a:t> De beoordeling is geïntegreerd in de leeractiviteit, in plaats van een aparte functie, waarbij leerlingen een breed scala aan vaardigheden gebruiken, prestaties of producten laten zien die geëvalueerd worden aan de hand van de juiste criteria (afgestemd op de taak).</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100"/>
              <a:buFont typeface="Arial"/>
              <a:buNone/>
            </a:pPr>
            <a:r>
              <a:rPr b="1" lang="en-US"/>
              <a:t>Principes voor genderintegratie</a:t>
            </a:r>
            <a:endParaRPr b="1"/>
          </a:p>
          <a:p>
            <a:pPr indent="0" lvl="0" marL="0" rtl="0" algn="l">
              <a:lnSpc>
                <a:spcPct val="100000"/>
              </a:lnSpc>
              <a:spcBef>
                <a:spcPts val="0"/>
              </a:spcBef>
              <a:spcAft>
                <a:spcPts val="0"/>
              </a:spcAft>
              <a:buClr>
                <a:schemeClr val="dk1"/>
              </a:buClr>
              <a:buSzPts val="1100"/>
              <a:buFont typeface="Arial"/>
              <a:buNone/>
            </a:pPr>
            <a:r>
              <a:rPr b="1" lang="en-US"/>
              <a:t>Meer diverse rolmodellen in bèta/techniek.</a:t>
            </a:r>
            <a:r>
              <a:rPr lang="en-US"/>
              <a:t> Non-binaire en vrouwelijke rolmodellen die geslaagd zijn in bèta/techniek worden in het curriculum geïntroduceerd.</a:t>
            </a:r>
            <a:endParaRPr/>
          </a:p>
          <a:p>
            <a:pPr indent="0" lvl="0" marL="0" rtl="0" algn="l">
              <a:lnSpc>
                <a:spcPct val="100000"/>
              </a:lnSpc>
              <a:spcBef>
                <a:spcPts val="0"/>
              </a:spcBef>
              <a:spcAft>
                <a:spcPts val="0"/>
              </a:spcAft>
              <a:buClr>
                <a:schemeClr val="dk1"/>
              </a:buClr>
              <a:buSzPts val="1100"/>
              <a:buFont typeface="Arial"/>
              <a:buNone/>
            </a:pPr>
            <a:r>
              <a:rPr b="1" lang="en-US"/>
              <a:t>Genderinclusief lesmateriaal &amp; taalgebruik.</a:t>
            </a:r>
            <a:r>
              <a:rPr lang="en-US"/>
              <a:t> Lesmateriaal vermijdt het bestendigen van stereotypen en presenteert inhoud op een genderinclusieve manier en met genderinclusief taalgebruik. Bijvoorbeeld, gebruik van "zij" in plaats van "hij/zij".</a:t>
            </a:r>
            <a:endParaRPr/>
          </a:p>
          <a:p>
            <a:pPr indent="0" lvl="0" marL="0" rtl="0" algn="l">
              <a:lnSpc>
                <a:spcPct val="100000"/>
              </a:lnSpc>
              <a:spcBef>
                <a:spcPts val="0"/>
              </a:spcBef>
              <a:spcAft>
                <a:spcPts val="0"/>
              </a:spcAft>
              <a:buClr>
                <a:schemeClr val="dk1"/>
              </a:buClr>
              <a:buSzPts val="1100"/>
              <a:buFont typeface="Arial"/>
              <a:buNone/>
            </a:pPr>
            <a:r>
              <a:rPr b="1" lang="en-US"/>
              <a:t>Gelijke betrokkenheid in collaboratieve leeromgevingen. </a:t>
            </a:r>
            <a:r>
              <a:rPr lang="en-US"/>
              <a:t>Taken worden zodanig aan groepen aangeboden dat de bijdrage van elke leerling wordt gewaardeerd.</a:t>
            </a:r>
            <a:endParaRPr/>
          </a:p>
          <a:p>
            <a:pPr indent="0" lvl="0" marL="0" rtl="0" algn="l">
              <a:lnSpc>
                <a:spcPct val="100000"/>
              </a:lnSpc>
              <a:spcBef>
                <a:spcPts val="0"/>
              </a:spcBef>
              <a:spcAft>
                <a:spcPts val="0"/>
              </a:spcAft>
              <a:buClr>
                <a:schemeClr val="dk1"/>
              </a:buClr>
              <a:buSzPts val="1100"/>
              <a:buFont typeface="Arial"/>
              <a:buNone/>
            </a:pPr>
            <a:r>
              <a:rPr b="1" lang="en-US"/>
              <a:t>Inclusieve interacties in de klas. </a:t>
            </a:r>
            <a:r>
              <a:rPr lang="en-US"/>
              <a:t>Alle leerlingen voelen zich gewaardeerd en ondersteund in de klasomgeving door gelijke aandacht en positieve bekrachtiging voor alle leerlingen.</a:t>
            </a:r>
            <a:endParaRPr/>
          </a:p>
          <a:p>
            <a:pPr indent="0" lvl="0" marL="0" rtl="0" algn="l">
              <a:lnSpc>
                <a:spcPct val="100000"/>
              </a:lnSpc>
              <a:spcBef>
                <a:spcPts val="0"/>
              </a:spcBef>
              <a:spcAft>
                <a:spcPts val="0"/>
              </a:spcAft>
              <a:buClr>
                <a:schemeClr val="dk1"/>
              </a:buClr>
              <a:buSzPts val="1100"/>
              <a:buFont typeface="Arial"/>
              <a:buNone/>
            </a:pPr>
            <a:r>
              <a:rPr b="1" lang="en-US"/>
              <a:t>Toepassingen van bèta/techniek in de echte wereld. </a:t>
            </a:r>
            <a:r>
              <a:rPr lang="en-US"/>
              <a:t>Problemen uit de echte wereld worden geïntegreerd in taken of activiteiten om het leven van mensen te verbeteren.</a:t>
            </a:r>
            <a:endParaRPr/>
          </a:p>
          <a:p>
            <a:pPr indent="0" lvl="0" marL="0" rtl="0" algn="l">
              <a:lnSpc>
                <a:spcPct val="100000"/>
              </a:lnSpc>
              <a:spcBef>
                <a:spcPts val="0"/>
              </a:spcBef>
              <a:spcAft>
                <a:spcPts val="0"/>
              </a:spcAft>
              <a:buClr>
                <a:schemeClr val="dk1"/>
              </a:buClr>
              <a:buSzPts val="1100"/>
              <a:buFont typeface="Arial"/>
              <a:buNone/>
            </a:pPr>
            <a:r>
              <a:rPr b="1" lang="en-US"/>
              <a:t>Onderzoek en echte toepassingen van IT buiten het klaslokaal aanmoedigen. </a:t>
            </a:r>
            <a:r>
              <a:rPr lang="en-US"/>
              <a:t>Er worden aanvullende bronnen aangeboden en succesvolle diverse rolmodellen in de IT worden onder de aandacht gebracht om alle leerlingen in staat te stellen verdere studies en carrières op technisch gebied te verkennen.</a:t>
            </a:r>
            <a:endParaRPr/>
          </a:p>
          <a:p>
            <a:pPr indent="0" lvl="0" marL="0" rtl="0" algn="l">
              <a:lnSpc>
                <a:spcPct val="100000"/>
              </a:lnSpc>
              <a:spcBef>
                <a:spcPts val="0"/>
              </a:spcBef>
              <a:spcAft>
                <a:spcPts val="0"/>
              </a:spcAft>
              <a:buClr>
                <a:schemeClr val="dk1"/>
              </a:buClr>
              <a:buSzPts val="1100"/>
              <a:buFont typeface="Arial"/>
              <a:buNone/>
            </a:pPr>
            <a:r>
              <a:rPr b="1" lang="en-US"/>
              <a:t>Falen normaliseren en doorzettingsvermogen aanmoedigen. </a:t>
            </a:r>
            <a:r>
              <a:rPr lang="en-US"/>
              <a:t>Een groeimindset en veerkracht worden aangemoedigd bij uitdagingen om te begrijpen dat mislukking deel uitmaakt van het leerproces.</a:t>
            </a:r>
            <a:endParaRPr/>
          </a:p>
          <a:p>
            <a:pPr indent="0" lvl="0" marL="0" rtl="0" algn="l">
              <a:lnSpc>
                <a:spcPct val="100000"/>
              </a:lnSpc>
              <a:spcBef>
                <a:spcPts val="0"/>
              </a:spcBef>
              <a:spcAft>
                <a:spcPts val="0"/>
              </a:spcAft>
              <a:buClr>
                <a:schemeClr val="dk1"/>
              </a:buClr>
              <a:buSzPts val="1100"/>
              <a:buFont typeface="Arial"/>
              <a:buNone/>
            </a:pPr>
            <a:r>
              <a:rPr b="1" lang="en-US"/>
              <a:t>Diverse onderwijsstrategieën.</a:t>
            </a:r>
            <a:r>
              <a:rPr lang="en-US"/>
              <a:t> Verschillende leermethoden worden aangepast om tegemoet te komen aan verschillende leerstijlen. Dit kan inhouden dat er verschillende lesmaterialen, interactieve lessen en praktische toepassingen worden gebruikt die verschillende leerlingen aanspreken.</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Docenten kunnen de TINKER-criteria ook aanpassen voor hun specifieke doeleinden en/of hun eigen criteria ontwikkelen op basis van het advies in deze presentatie.</a:t>
            </a:r>
            <a:endParaRPr/>
          </a:p>
          <a:p>
            <a:pPr indent="0" lvl="0" marL="0" rtl="0" algn="l">
              <a:lnSpc>
                <a:spcPct val="100000"/>
              </a:lnSpc>
              <a:spcBef>
                <a:spcPts val="0"/>
              </a:spcBef>
              <a:spcAft>
                <a:spcPts val="0"/>
              </a:spcAft>
              <a:buSzPts val="1400"/>
              <a:buNone/>
            </a:pPr>
            <a:r>
              <a:t/>
            </a:r>
            <a:endParaRPr/>
          </a:p>
        </p:txBody>
      </p:sp>
      <p:sp>
        <p:nvSpPr>
          <p:cNvPr id="259" name="Google Shape;259;g347aa63ff27_0_8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6" name="Shape 266"/>
        <p:cNvGrpSpPr/>
        <p:nvPr/>
      </p:nvGrpSpPr>
      <p:grpSpPr>
        <a:xfrm>
          <a:off x="0" y="0"/>
          <a:ext cx="0" cy="0"/>
          <a:chOff x="0" y="0"/>
          <a:chExt cx="0" cy="0"/>
        </a:xfrm>
      </p:grpSpPr>
      <p:sp>
        <p:nvSpPr>
          <p:cNvPr id="267" name="Google Shape;267;g347aa63ff27_0_9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Voer deze groepsactiviteit uit. Moedig de deelnemers aan om criteria op te stellen om een informaticaklas te beoordelen. </a:t>
            </a:r>
            <a:endParaRPr/>
          </a:p>
          <a:p>
            <a:pPr indent="0" lvl="0" marL="0" rtl="0" algn="l">
              <a:lnSpc>
                <a:spcPct val="100000"/>
              </a:lnSpc>
              <a:spcBef>
                <a:spcPts val="0"/>
              </a:spcBef>
              <a:spcAft>
                <a:spcPts val="0"/>
              </a:spcAft>
              <a:buSzPts val="1400"/>
              <a:buNone/>
            </a:pPr>
            <a:r>
              <a:rPr lang="en-US"/>
              <a:t>Verdeel de deelnemers in 2 groepen:</a:t>
            </a:r>
            <a:endParaRPr/>
          </a:p>
          <a:p>
            <a:pPr indent="-317500" lvl="0" marL="457200" rtl="0" algn="l">
              <a:lnSpc>
                <a:spcPct val="100000"/>
              </a:lnSpc>
              <a:spcBef>
                <a:spcPts val="0"/>
              </a:spcBef>
              <a:spcAft>
                <a:spcPts val="0"/>
              </a:spcAft>
              <a:buSzPts val="1400"/>
              <a:buChar char="-"/>
            </a:pPr>
            <a:r>
              <a:rPr lang="en-US"/>
              <a:t>1e groep maakt rubrics</a:t>
            </a:r>
            <a:endParaRPr/>
          </a:p>
          <a:p>
            <a:pPr indent="-317500" lvl="0" marL="457200" rtl="0" algn="l">
              <a:lnSpc>
                <a:spcPct val="100000"/>
              </a:lnSpc>
              <a:spcBef>
                <a:spcPts val="0"/>
              </a:spcBef>
              <a:spcAft>
                <a:spcPts val="0"/>
              </a:spcAft>
              <a:buSzPts val="1400"/>
              <a:buChar char="-"/>
            </a:pPr>
            <a:r>
              <a:rPr lang="en-US"/>
              <a:t>2e groep maakt checklist</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Deze oefening duurt in totaal ongeveer 10 minuten en biedt de deelnemers een praktische taak met betrekking tot het opstellen van evaluatiecriteria en het beoordelen van de eigen onderwijspraktijk.</a:t>
            </a:r>
            <a:endParaRPr/>
          </a:p>
          <a:p>
            <a:pPr indent="0" lvl="0" marL="0" rtl="0" algn="l">
              <a:lnSpc>
                <a:spcPct val="100000"/>
              </a:lnSpc>
              <a:spcBef>
                <a:spcPts val="0"/>
              </a:spcBef>
              <a:spcAft>
                <a:spcPts val="0"/>
              </a:spcAft>
              <a:buSzPts val="1400"/>
              <a:buNone/>
            </a:pPr>
            <a:r>
              <a:rPr lang="en-US"/>
              <a:t>Bespreek verschillende van de ontwikkelde lijsten en moedig leerkrachten aan om ze nadien te gebruiken.</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sz="1050">
                <a:solidFill>
                  <a:srgbClr val="444746"/>
                </a:solidFill>
                <a:highlight>
                  <a:srgbClr val="FFFFFF"/>
                </a:highlight>
                <a:latin typeface="Roboto"/>
                <a:ea typeface="Roboto"/>
                <a:cs typeface="Roboto"/>
                <a:sym typeface="Roboto"/>
              </a:rPr>
              <a:t>Vergelijk de resultaten (bv. het kost meer tijd om een rubric te ontwikkelen, maar het geeft je meer diepgaande informatie, terwijl de checklist minder tijd kost om ontwikkeld te worden, het geeft een overzicht, maar je hebt geen diepgaande informatie, enz.)</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b="1"/>
          </a:p>
        </p:txBody>
      </p:sp>
      <p:sp>
        <p:nvSpPr>
          <p:cNvPr id="268" name="Google Shape;268;g347aa63ff27_0_9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g304c02914fe_1_4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6" name="Google Shape;276;g304c02914fe_1_4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381000" rtl="0" algn="l">
              <a:lnSpc>
                <a:spcPct val="115000"/>
              </a:lnSpc>
              <a:spcBef>
                <a:spcPts val="1200"/>
              </a:spcBef>
              <a:spcAft>
                <a:spcPts val="1200"/>
              </a:spcAft>
              <a:buClr>
                <a:schemeClr val="dk1"/>
              </a:buClr>
              <a:buSzPts val="1100"/>
              <a:buFont typeface="Arial"/>
              <a:buNone/>
            </a:pPr>
            <a:r>
              <a:rPr lang="en-US"/>
              <a:t>Hier is een voorbeeld van een resultaat van de vorige groepsactiviteit.</a:t>
            </a:r>
            <a:endParaRPr/>
          </a:p>
        </p:txBody>
      </p:sp>
      <p:sp>
        <p:nvSpPr>
          <p:cNvPr id="277" name="Google Shape;277;g304c02914fe_1_4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g347aa63ff27_0_1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5" name="Google Shape;285;g347aa63ff27_0_11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400"/>
              </a:spcBef>
              <a:spcAft>
                <a:spcPts val="400"/>
              </a:spcAft>
              <a:buSzPts val="1400"/>
              <a:buNone/>
            </a:pPr>
            <a:r>
              <a:rPr b="1" lang="en-US" sz="1300">
                <a:latin typeface="Arial"/>
                <a:ea typeface="Arial"/>
                <a:cs typeface="Arial"/>
                <a:sym typeface="Arial"/>
              </a:rPr>
              <a:t>SELFIE Tool (EU Framework) </a:t>
            </a:r>
            <a:r>
              <a:rPr lang="en-US" sz="1100">
                <a:latin typeface="Arial"/>
                <a:ea typeface="Arial"/>
                <a:cs typeface="Arial"/>
                <a:sym typeface="Arial"/>
              </a:rPr>
              <a:t>is een gratis, op onderzoek gebaseerd </a:t>
            </a:r>
            <a:r>
              <a:rPr b="1" lang="en-US" sz="1100">
                <a:latin typeface="Arial"/>
                <a:ea typeface="Arial"/>
                <a:cs typeface="Arial"/>
                <a:sym typeface="Arial"/>
              </a:rPr>
              <a:t>zelfreflectie-instrument </a:t>
            </a:r>
            <a:r>
              <a:rPr lang="en-US" sz="1100">
                <a:latin typeface="Arial"/>
                <a:ea typeface="Arial"/>
                <a:cs typeface="Arial"/>
                <a:sym typeface="Arial"/>
              </a:rPr>
              <a:t>ontwikkeld door de EU om leerkrachten te helpen bij het beoordelen van: </a:t>
            </a:r>
            <a:r>
              <a:rPr b="1" lang="en-US" sz="1100">
                <a:latin typeface="Arial"/>
                <a:ea typeface="Arial"/>
                <a:cs typeface="Arial"/>
                <a:sym typeface="Arial"/>
              </a:rPr>
              <a:t>digitale competentie, inclusieve praktijken, </a:t>
            </a:r>
            <a:r>
              <a:rPr lang="en-US" sz="1100">
                <a:latin typeface="Arial"/>
                <a:ea typeface="Arial"/>
                <a:cs typeface="Arial"/>
                <a:sym typeface="Arial"/>
              </a:rPr>
              <a:t>de algemene integratie van technologie in lesgeven en leren. Het geeft je </a:t>
            </a:r>
            <a:r>
              <a:rPr b="1" lang="en-US" sz="1100">
                <a:latin typeface="Arial"/>
                <a:ea typeface="Arial"/>
                <a:cs typeface="Arial"/>
                <a:sym typeface="Arial"/>
              </a:rPr>
              <a:t>persoonlijke feedback </a:t>
            </a:r>
            <a:r>
              <a:rPr lang="en-US" sz="1100">
                <a:latin typeface="Arial"/>
                <a:ea typeface="Arial"/>
                <a:cs typeface="Arial"/>
                <a:sym typeface="Arial"/>
              </a:rPr>
              <a:t>en aanbevelingen - en het is gebaseerd op een breder beleidskader, dus het is afgestemd op de Europese onderwijsdoelstellingen. Leraren kunnen het gebruiken als rubrics. Hoewel het kan worden gebruikt om veel aspecten van een school en de onderwijspraktijk te beoordelen, zijn de gebieden F en G van de SELFIE-vragenlijsten (gedetailleerd op de volgende dia) relevant voor de zelfevaluatie van onderwijs- en beoordelingspraktijken en kunnen ze worden gebruikt/aangepast.</a:t>
            </a:r>
            <a:endParaRPr sz="1100">
              <a:latin typeface="Arial"/>
              <a:ea typeface="Arial"/>
              <a:cs typeface="Arial"/>
              <a:sym typeface="Arial"/>
            </a:endParaRPr>
          </a:p>
        </p:txBody>
      </p:sp>
      <p:sp>
        <p:nvSpPr>
          <p:cNvPr id="286" name="Google Shape;286;g347aa63ff27_0_11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1" name="Shape 291"/>
        <p:cNvGrpSpPr/>
        <p:nvPr/>
      </p:nvGrpSpPr>
      <p:grpSpPr>
        <a:xfrm>
          <a:off x="0" y="0"/>
          <a:ext cx="0" cy="0"/>
          <a:chOff x="0" y="0"/>
          <a:chExt cx="0" cy="0"/>
        </a:xfrm>
      </p:grpSpPr>
      <p:sp>
        <p:nvSpPr>
          <p:cNvPr id="292" name="Google Shape;292;g347aa63ff27_0_26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3" name="Google Shape;293;g347aa63ff27_0_26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400"/>
              </a:spcBef>
              <a:spcAft>
                <a:spcPts val="0"/>
              </a:spcAft>
              <a:buSzPts val="1400"/>
              <a:buNone/>
            </a:pPr>
            <a:r>
              <a:rPr lang="en-US" sz="1100">
                <a:latin typeface="Arial"/>
                <a:ea typeface="Arial"/>
                <a:cs typeface="Arial"/>
                <a:sym typeface="Arial"/>
              </a:rPr>
              <a:t>Gebieden F en G van SELFIE-vragenlijsten die leerkrachten kunnen gebruiken en aanpassen aan hun rubrieken voor zelfevaluatiebehoeften of kunnen gebruiken zoals ze zijn. Merk op dat de nummering (F2, G2 en G4 ontbreken) hetzelfde is als in de originele SELFIE. Merk ook op dat SELIFE evaluatie van dezelfde perspectieven (en veel extra perspectieven) bevat vanuit het perspectief van een schoolleider en leerlingen. Als u wilt, kan uw school toegang krijgen tot SELFIE in een online vragenlijst op https://education.ec.europa.eu/selfie/get-started/registration-procedure?pk_source=website&amp;pk_medium=link&amp;pk_campaign=hp&amp;pk_content=hp-start. </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t/>
            </a:r>
            <a:endParaRPr sz="1100">
              <a:latin typeface="Arial"/>
              <a:ea typeface="Arial"/>
              <a:cs typeface="Arial"/>
              <a:sym typeface="Arial"/>
            </a:endParaRPr>
          </a:p>
          <a:p>
            <a:pPr indent="0" lvl="0" marL="0" rtl="0" algn="l">
              <a:lnSpc>
                <a:spcPct val="100000"/>
              </a:lnSpc>
              <a:spcBef>
                <a:spcPts val="400"/>
              </a:spcBef>
              <a:spcAft>
                <a:spcPts val="0"/>
              </a:spcAft>
              <a:buSzPts val="1400"/>
              <a:buNone/>
            </a:pPr>
            <a:r>
              <a:t/>
            </a:r>
            <a:endParaRPr/>
          </a:p>
        </p:txBody>
      </p:sp>
      <p:sp>
        <p:nvSpPr>
          <p:cNvPr id="294" name="Google Shape;294;g347aa63ff27_0_26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8" name="Shape 298"/>
        <p:cNvGrpSpPr/>
        <p:nvPr/>
      </p:nvGrpSpPr>
      <p:grpSpPr>
        <a:xfrm>
          <a:off x="0" y="0"/>
          <a:ext cx="0" cy="0"/>
          <a:chOff x="0" y="0"/>
          <a:chExt cx="0" cy="0"/>
        </a:xfrm>
      </p:grpSpPr>
      <p:sp>
        <p:nvSpPr>
          <p:cNvPr id="299" name="Google Shape;299;g347aa63ff27_0_25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0" name="Google Shape;300;g347aa63ff27_0_25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SzPts val="1400"/>
              <a:buNone/>
            </a:pPr>
            <a:r>
              <a:rPr lang="en-US" sz="1100">
                <a:latin typeface="Arial"/>
                <a:ea typeface="Arial"/>
                <a:cs typeface="Arial"/>
                <a:sym typeface="Arial"/>
              </a:rPr>
              <a:t>Zelfreflectieverslagen die na elke les worden geschreven, bieden leerkrachten een waardevolle gelegenheid om hun ervaringen, beslissingen en de resultaten die in de klas werden waargenomen, te beschrijven. Door regelmatig na te denken, kunnen leerkrachten identificeren wat goed ging, wat verbeterd kon worden, hoe leerlingen op de les reageerden en welke veranderingen in de toekomst nodig zouden kunnen zijn.</a:t>
            </a:r>
            <a:endParaRPr sz="1100">
              <a:latin typeface="Arial"/>
              <a:ea typeface="Arial"/>
              <a:cs typeface="Arial"/>
              <a:sym typeface="Arial"/>
            </a:endParaRPr>
          </a:p>
          <a:p>
            <a:pPr indent="0" lvl="0" marL="0" rtl="0" algn="l">
              <a:lnSpc>
                <a:spcPct val="115000"/>
              </a:lnSpc>
              <a:spcBef>
                <a:spcPts val="1200"/>
              </a:spcBef>
              <a:spcAft>
                <a:spcPts val="1200"/>
              </a:spcAft>
              <a:buSzPts val="1400"/>
              <a:buNone/>
            </a:pPr>
            <a:r>
              <a:rPr lang="en-US" sz="1100">
                <a:latin typeface="Arial"/>
                <a:ea typeface="Arial"/>
                <a:cs typeface="Arial"/>
                <a:sym typeface="Arial"/>
              </a:rPr>
              <a:t>De diepte van de reflectie kan variëren - van een paar korte opsommingen tot een meer gedetailleerd verhaal - maar het belangrijkste is om consequent te schrijven, eerlijk en specifiek te zijn, en eerdere aantekeningen opnieuw te bekijken om groei waar te nemen en terugkerende patronen te herkennen. Deze dagboeken zijn vooral zinvol in combinatie met rubrics of feedback van leerlingen, omdat ze leerkrachten in staat stellen hun interne reflecties te verbinden met externe perspectieven, waardoor een completer en inzichtelijker beeld ontstaat van hun onderwijspraktijk.</a:t>
            </a:r>
            <a:endParaRPr sz="1100">
              <a:latin typeface="Arial"/>
              <a:ea typeface="Arial"/>
              <a:cs typeface="Arial"/>
              <a:sym typeface="Arial"/>
            </a:endParaRPr>
          </a:p>
        </p:txBody>
      </p:sp>
      <p:sp>
        <p:nvSpPr>
          <p:cNvPr id="301" name="Google Shape;301;g347aa63ff27_0_25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7" name="Shape 307"/>
        <p:cNvGrpSpPr/>
        <p:nvPr/>
      </p:nvGrpSpPr>
      <p:grpSpPr>
        <a:xfrm>
          <a:off x="0" y="0"/>
          <a:ext cx="0" cy="0"/>
          <a:chOff x="0" y="0"/>
          <a:chExt cx="0" cy="0"/>
        </a:xfrm>
      </p:grpSpPr>
      <p:sp>
        <p:nvSpPr>
          <p:cNvPr id="308" name="Google Shape;308;g347aa63ff27_0_2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9" name="Google Shape;309;g347aa63ff27_0_23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Het gebruik van video-opnames voor zelfevaluatie biedt leerkrachten een waardevolle kans om hun eigen lesgeven vanuit een nieuw en objectiever perspectief te bekijken. Als je in realtime lesgeeft, kan het moeilijk zijn om alles op te merken wat er in de klas gebeurt. Door een opgenomen les te bekijken, kunnen leerkrachten subtiele maar belangrijke aspecten waarnemen die ze tijdens het lesgeven misschien over het hoofd hebben gezien, zoals hun eigen </a:t>
            </a:r>
            <a:r>
              <a:rPr b="1" lang="en-US" sz="1100">
                <a:latin typeface="Arial"/>
                <a:ea typeface="Arial"/>
                <a:cs typeface="Arial"/>
                <a:sym typeface="Arial"/>
              </a:rPr>
              <a:t>lichaamstaal</a:t>
            </a:r>
            <a:r>
              <a:rPr lang="en-US" sz="1100">
                <a:latin typeface="Arial"/>
                <a:ea typeface="Arial"/>
                <a:cs typeface="Arial"/>
                <a:sym typeface="Arial"/>
              </a:rPr>
              <a:t>, de mate van </a:t>
            </a:r>
            <a:r>
              <a:rPr b="1" lang="en-US" sz="1100">
                <a:latin typeface="Arial"/>
                <a:ea typeface="Arial"/>
                <a:cs typeface="Arial"/>
                <a:sym typeface="Arial"/>
              </a:rPr>
              <a:t>betrokkenheid van de leerlingen</a:t>
            </a:r>
            <a:r>
              <a:rPr lang="en-US" sz="1100">
                <a:latin typeface="Arial"/>
                <a:ea typeface="Arial"/>
                <a:cs typeface="Arial"/>
                <a:sym typeface="Arial"/>
              </a:rPr>
              <a:t>, hoe effectief ze </a:t>
            </a:r>
            <a:r>
              <a:rPr b="1" lang="en-US" sz="1100">
                <a:latin typeface="Arial"/>
                <a:ea typeface="Arial"/>
                <a:cs typeface="Arial"/>
                <a:sym typeface="Arial"/>
              </a:rPr>
              <a:t>met de lestijd omgaan </a:t>
            </a:r>
            <a:r>
              <a:rPr lang="en-US" sz="1100">
                <a:latin typeface="Arial"/>
                <a:ea typeface="Arial"/>
                <a:cs typeface="Arial"/>
                <a:sym typeface="Arial"/>
              </a:rPr>
              <a:t>en de algemene </a:t>
            </a:r>
            <a:r>
              <a:rPr b="1" lang="en-US" sz="1100">
                <a:latin typeface="Arial"/>
                <a:ea typeface="Arial"/>
                <a:cs typeface="Arial"/>
                <a:sym typeface="Arial"/>
              </a:rPr>
              <a:t>duidelijkheid van hun uitleg</a:t>
            </a:r>
            <a:r>
              <a:rPr lang="en-US" sz="1100">
                <a:latin typeface="Arial"/>
                <a:ea typeface="Arial"/>
                <a:cs typeface="Arial"/>
                <a:sym typeface="Arial"/>
              </a:rPr>
              <a:t>.</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In tegenstelling tot het vertrouwen op het geheugen - dat selectief kan zijn of beïnvloed door emoties - biedt het afspelen van video's een </a:t>
            </a:r>
            <a:r>
              <a:rPr b="1" lang="en-US" sz="1100">
                <a:latin typeface="Arial"/>
                <a:ea typeface="Arial"/>
                <a:cs typeface="Arial"/>
                <a:sym typeface="Arial"/>
              </a:rPr>
              <a:t>nauwkeuriger en gedetailleerder verslag </a:t>
            </a:r>
            <a:r>
              <a:rPr lang="en-US" sz="1100">
                <a:latin typeface="Arial"/>
                <a:ea typeface="Arial"/>
                <a:cs typeface="Arial"/>
                <a:sym typeface="Arial"/>
              </a:rPr>
              <a:t>van wat er daadwerkelijk is gebeurd tijdens de les. Het stelt leerkrachten in staat om momenten opnieuw te bekijken, te pauzeren en te reflecteren, en hun prestaties te evalueren op basis van wat er daadwerkelijk gezegd en gedaan is, niet alleen op basis van wat ze zich herinneren.</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Deze methode </a:t>
            </a:r>
            <a:r>
              <a:rPr b="1" lang="en-US" sz="1100">
                <a:latin typeface="Arial"/>
                <a:ea typeface="Arial"/>
                <a:cs typeface="Arial"/>
                <a:sym typeface="Arial"/>
              </a:rPr>
              <a:t>moedigt </a:t>
            </a:r>
            <a:r>
              <a:rPr lang="en-US" sz="1100">
                <a:latin typeface="Arial"/>
                <a:ea typeface="Arial"/>
                <a:cs typeface="Arial"/>
                <a:sym typeface="Arial"/>
              </a:rPr>
              <a:t>ook </a:t>
            </a:r>
            <a:r>
              <a:rPr b="1" lang="en-US" sz="1100">
                <a:latin typeface="Arial"/>
                <a:ea typeface="Arial"/>
                <a:cs typeface="Arial"/>
                <a:sym typeface="Arial"/>
              </a:rPr>
              <a:t>doordachte reflectie aan</a:t>
            </a:r>
            <a:r>
              <a:rPr lang="en-US" sz="1100">
                <a:latin typeface="Arial"/>
                <a:ea typeface="Arial"/>
                <a:cs typeface="Arial"/>
                <a:sym typeface="Arial"/>
              </a:rPr>
              <a:t>. Leerkrachten kunnen zichzelf reflectieve vragen stellen zoals: </a:t>
            </a:r>
            <a:r>
              <a:rPr i="1" lang="en-US" sz="1100">
                <a:latin typeface="Arial"/>
                <a:ea typeface="Arial"/>
                <a:cs typeface="Arial"/>
                <a:sym typeface="Arial"/>
              </a:rPr>
              <a:t>Wat ging er goed? Wat kan er verbeterd worden? Hoe reageerden de leerlingen op mijn instructies of vragen? Was de les inclusief en boeiend voor alle leerlingen? </a:t>
            </a:r>
            <a:r>
              <a:rPr lang="en-US" sz="1100">
                <a:latin typeface="Arial"/>
                <a:ea typeface="Arial"/>
                <a:cs typeface="Arial"/>
                <a:sym typeface="Arial"/>
              </a:rPr>
              <a:t>Zulke vragen helpen een gewoonte van </a:t>
            </a:r>
            <a:r>
              <a:rPr b="1" lang="en-US" sz="1100">
                <a:latin typeface="Arial"/>
                <a:ea typeface="Arial"/>
                <a:cs typeface="Arial"/>
                <a:sym typeface="Arial"/>
              </a:rPr>
              <a:t>voortdurende verbetering </a:t>
            </a:r>
            <a:r>
              <a:rPr lang="en-US" sz="1100">
                <a:latin typeface="Arial"/>
                <a:ea typeface="Arial"/>
                <a:cs typeface="Arial"/>
                <a:sym typeface="Arial"/>
              </a:rPr>
              <a:t>te bevorderen en ondersteunen een beter begrip van de manier waarop onderwijsstrategieën het leren van leerlingen beïnvloeden.</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Na verloop van tijd kan het bekijken van meerdere opnames </a:t>
            </a:r>
            <a:r>
              <a:rPr b="1" lang="en-US" sz="1100">
                <a:latin typeface="Arial"/>
                <a:ea typeface="Arial"/>
                <a:cs typeface="Arial"/>
                <a:sym typeface="Arial"/>
              </a:rPr>
              <a:t>patronen in de manier van lesgeven </a:t>
            </a:r>
            <a:r>
              <a:rPr lang="en-US" sz="1100">
                <a:latin typeface="Arial"/>
                <a:ea typeface="Arial"/>
                <a:cs typeface="Arial"/>
                <a:sym typeface="Arial"/>
              </a:rPr>
              <a:t>onthullen, gebieden van groei benadrukken en bewijs leveren van professionele ontwikkeling. Het is ook een handig hulpmiddel bij het voorbereiden van evaluaties, mentorgesprekken of gezamenlijke planning met collega's.</a:t>
            </a:r>
            <a:endParaRPr sz="1100">
              <a:latin typeface="Arial"/>
              <a:ea typeface="Arial"/>
              <a:cs typeface="Arial"/>
              <a:sym typeface="Arial"/>
            </a:endParaRPr>
          </a:p>
          <a:p>
            <a:pPr indent="0" lvl="0" marL="0" rtl="0" algn="l">
              <a:lnSpc>
                <a:spcPct val="115000"/>
              </a:lnSpc>
              <a:spcBef>
                <a:spcPts val="1400"/>
              </a:spcBef>
              <a:spcAft>
                <a:spcPts val="400"/>
              </a:spcAft>
              <a:buSzPts val="1400"/>
              <a:buNone/>
            </a:pPr>
            <a:r>
              <a:t/>
            </a:r>
            <a:endParaRPr sz="1100">
              <a:latin typeface="Arial"/>
              <a:ea typeface="Arial"/>
              <a:cs typeface="Arial"/>
              <a:sym typeface="Arial"/>
            </a:endParaRPr>
          </a:p>
        </p:txBody>
      </p:sp>
      <p:sp>
        <p:nvSpPr>
          <p:cNvPr id="310" name="Google Shape;310;g347aa63ff27_0_23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g347aa63ff27_0_27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8" name="Google Shape;318;g347aa63ff27_0_27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400"/>
              </a:spcBef>
              <a:spcAft>
                <a:spcPts val="400"/>
              </a:spcAft>
              <a:buSzPts val="1400"/>
              <a:buNone/>
            </a:pPr>
            <a:r>
              <a:rPr lang="en-US" sz="1100">
                <a:latin typeface="Arial"/>
                <a:ea typeface="Arial"/>
                <a:cs typeface="Arial"/>
                <a:sym typeface="Arial"/>
              </a:rPr>
              <a:t>De procedure voor het gebruik van video-opnames als hulpmiddel voor zelfevaluatie in het onderwijs begint met het opnemen van een volledige of gedeeltelijke les, waarbij indien nodig toestemming van de leerling of voogd wordt gevraagd. Voordat de leraar de beelden bekijkt, moet hij of zij een specifiek aandachtsgebied bepalen, zoals vraagtechnieken, betrokkenheid van de leerling of de duidelijkheid van de uitleg. Tijdens het bekijken van de video is het belangrijk om gerichte vragen in gedachten te houden die betrekking hebben op de gekozen focus. Tijdens het bekijken kan de leerkracht aantekeningen maken of een gestructureerde rubric gebruiken als leidraad. Door meerdere opnames over een langere periode te vergelijken, kunnen patronen en vooruitgang in de onderwijspraktijk worden geïdentificeerd.</a:t>
            </a:r>
            <a:endParaRPr sz="1100">
              <a:latin typeface="Arial"/>
              <a:ea typeface="Arial"/>
              <a:cs typeface="Arial"/>
              <a:sym typeface="Arial"/>
            </a:endParaRPr>
          </a:p>
        </p:txBody>
      </p:sp>
      <p:sp>
        <p:nvSpPr>
          <p:cNvPr id="319" name="Google Shape;319;g347aa63ff27_0_27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3" name="Shape 323"/>
        <p:cNvGrpSpPr/>
        <p:nvPr/>
      </p:nvGrpSpPr>
      <p:grpSpPr>
        <a:xfrm>
          <a:off x="0" y="0"/>
          <a:ext cx="0" cy="0"/>
          <a:chOff x="0" y="0"/>
          <a:chExt cx="0" cy="0"/>
        </a:xfrm>
      </p:grpSpPr>
      <p:sp>
        <p:nvSpPr>
          <p:cNvPr id="324" name="Google Shape;324;g342fdc50bc8_0_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5" name="Google Shape;325;g342fdc50bc8_0_2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Hoewel zelfevaluatie duidelijke voordelen heeft, is het niet altijd gemakkelijk om het consequent of effectief te doen. Veel van deze barrières zijn praktisch en emotioneel - en ze erkennen is de eerste stap om ze te overwinnen. Hier zijn vijf veelvoorkomende uitdagingen en enkele realistische strategieën om ze aan te pakken:</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1. Gebrek aan tijd</a:t>
            </a:r>
            <a:endParaRPr b="1" sz="13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lang="en-US" sz="1100">
                <a:latin typeface="Arial"/>
                <a:ea typeface="Arial"/>
                <a:cs typeface="Arial"/>
                <a:sym typeface="Arial"/>
              </a:rPr>
              <a:t>Een van de meest genoemde obstakels voor leerkrachten is dat ze gewoonweg geen tijd hebben. Met plannen, lesgeven, cijfers geven en al het andere, kan reflectie aanvoelen als een luxe.</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b="1" lang="en-US" sz="1100">
                <a:latin typeface="Arial"/>
                <a:ea typeface="Arial"/>
                <a:cs typeface="Arial"/>
                <a:sym typeface="Arial"/>
              </a:rPr>
              <a:t>Strategie</a:t>
            </a:r>
            <a:r>
              <a:rPr lang="en-US" sz="1100">
                <a:latin typeface="Arial"/>
                <a:ea typeface="Arial"/>
                <a:cs typeface="Arial"/>
                <a:sym typeface="Arial"/>
              </a:rPr>
              <a:t>: In plaats van te proberen na elke les een volledige reflectie te doen, begin klein. Gebruik snelle, gestructureerde aanwijzingen - zelfs maar 2-3 vragen - en maak het onderdeel van je wekelijkse planningsroutine. Bijvoorbeeld:</a:t>
            </a:r>
            <a:br>
              <a:rPr lang="en-US" sz="1100">
                <a:latin typeface="Arial"/>
                <a:ea typeface="Arial"/>
                <a:cs typeface="Arial"/>
                <a:sym typeface="Arial"/>
              </a:rPr>
            </a:br>
            <a:r>
              <a:rPr lang="en-US" sz="1100">
                <a:latin typeface="Arial"/>
                <a:ea typeface="Arial"/>
                <a:cs typeface="Arial"/>
                <a:sym typeface="Arial"/>
              </a:rPr>
              <a:t>"Wat werkte goed deze week? Wat zou ik de volgende keer kunnen aanpassen?"</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2. Angst voor kritiek of mislukking</a:t>
            </a:r>
            <a:endParaRPr b="1" sz="13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lang="en-US" sz="1100">
                <a:latin typeface="Arial"/>
                <a:ea typeface="Arial"/>
                <a:cs typeface="Arial"/>
                <a:sym typeface="Arial"/>
              </a:rPr>
              <a:t>Sommige leerkrachten vermijden zelfevaluatie omdat het aanvoelt als zelfkritiek. Ze maken zich zorgen dat het identificeren van problemen betekent dat ze hun werk niet goed doen.</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b="1" lang="en-US" sz="1100">
                <a:latin typeface="Arial"/>
                <a:ea typeface="Arial"/>
                <a:cs typeface="Arial"/>
                <a:sym typeface="Arial"/>
              </a:rPr>
              <a:t>Strategie</a:t>
            </a:r>
            <a:r>
              <a:rPr lang="en-US" sz="1100">
                <a:latin typeface="Arial"/>
                <a:ea typeface="Arial"/>
                <a:cs typeface="Arial"/>
                <a:sym typeface="Arial"/>
              </a:rPr>
              <a:t>: Herdefinieer het proces. Zelfevaluatie gaat niet over oordelen - het gaat over </a:t>
            </a:r>
            <a:r>
              <a:rPr b="1" lang="en-US" sz="1100">
                <a:latin typeface="Arial"/>
                <a:ea typeface="Arial"/>
                <a:cs typeface="Arial"/>
                <a:sym typeface="Arial"/>
              </a:rPr>
              <a:t>groei</a:t>
            </a:r>
            <a:r>
              <a:rPr lang="en-US" sz="1100">
                <a:latin typeface="Arial"/>
                <a:ea typeface="Arial"/>
                <a:cs typeface="Arial"/>
                <a:sym typeface="Arial"/>
              </a:rPr>
              <a:t>. Het gaat om de vraag </a:t>
            </a:r>
            <a:r>
              <a:rPr i="1" lang="en-US" sz="1100">
                <a:latin typeface="Arial"/>
                <a:ea typeface="Arial"/>
                <a:cs typeface="Arial"/>
                <a:sym typeface="Arial"/>
              </a:rPr>
              <a:t>"Wat kan ik leren over mijn praktijk?"</a:t>
            </a:r>
            <a:r>
              <a:rPr lang="en-US" sz="1100">
                <a:latin typeface="Arial"/>
                <a:ea typeface="Arial"/>
                <a:cs typeface="Arial"/>
                <a:sym typeface="Arial"/>
              </a:rPr>
              <a:t>, niet </a:t>
            </a:r>
            <a:r>
              <a:rPr i="1" lang="en-US" sz="1100">
                <a:latin typeface="Arial"/>
                <a:ea typeface="Arial"/>
                <a:cs typeface="Arial"/>
                <a:sym typeface="Arial"/>
              </a:rPr>
              <a:t>"Wat heb ik verkeerd gedaan?".</a:t>
            </a:r>
            <a:endParaRPr i="1"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3. Onduidelijke doelen of criteria</a:t>
            </a:r>
            <a:endParaRPr b="1" sz="13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lang="en-US" sz="1100">
                <a:latin typeface="Arial"/>
                <a:ea typeface="Arial"/>
                <a:cs typeface="Arial"/>
                <a:sym typeface="Arial"/>
              </a:rPr>
              <a:t>Leerkrachten weten vaak niet wat ze precies moeten beoordelen in hun eigen praktijk, of hoe ze dat moeten meten.</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b="1" lang="en-US" sz="1100">
                <a:latin typeface="Arial"/>
                <a:ea typeface="Arial"/>
                <a:cs typeface="Arial"/>
                <a:sym typeface="Arial"/>
              </a:rPr>
              <a:t>Strategie</a:t>
            </a:r>
            <a:r>
              <a:rPr lang="en-US" sz="1100">
                <a:latin typeface="Arial"/>
                <a:ea typeface="Arial"/>
                <a:cs typeface="Arial"/>
                <a:sym typeface="Arial"/>
              </a:rPr>
              <a:t>: Gebruik een raamwerk zoals </a:t>
            </a:r>
            <a:r>
              <a:rPr b="1" lang="en-US" sz="1100">
                <a:latin typeface="Arial"/>
                <a:ea typeface="Arial"/>
                <a:cs typeface="Arial"/>
                <a:sym typeface="Arial"/>
              </a:rPr>
              <a:t>TINKER </a:t>
            </a:r>
            <a:r>
              <a:rPr lang="en-US" sz="1100">
                <a:latin typeface="Arial"/>
                <a:ea typeface="Arial"/>
                <a:cs typeface="Arial"/>
                <a:sym typeface="Arial"/>
              </a:rPr>
              <a:t>om je reflectie structuur te geven. Het deelt lesgeven op in belangrijke gebieden - methoden, inclusiviteit, betrokkenheid, kennistoepassing, rechtvaardigheid en reflectie - en helpt je te focussen op wat echt belangrijk is.</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4. Moeite om objectief te zijn</a:t>
            </a:r>
            <a:endParaRPr b="1" sz="13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lang="en-US" sz="1100">
                <a:latin typeface="Arial"/>
                <a:ea typeface="Arial"/>
                <a:cs typeface="Arial"/>
                <a:sym typeface="Arial"/>
              </a:rPr>
              <a:t>Het is moeilijk om je eigen praktijk helder te zien. Je overschat misschien hoe goed iets ging - of je bent te streng voor jezelf.</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b="1" lang="en-US" sz="1100">
                <a:latin typeface="Arial"/>
                <a:ea typeface="Arial"/>
                <a:cs typeface="Arial"/>
                <a:sym typeface="Arial"/>
              </a:rPr>
              <a:t>Strategie</a:t>
            </a:r>
            <a:r>
              <a:rPr lang="en-US" sz="1100">
                <a:latin typeface="Arial"/>
                <a:ea typeface="Arial"/>
                <a:cs typeface="Arial"/>
                <a:sym typeface="Arial"/>
              </a:rPr>
              <a:t>: Verkrijg een tweede perspectief. Gebruik </a:t>
            </a:r>
            <a:r>
              <a:rPr b="1" lang="en-US" sz="1100">
                <a:latin typeface="Arial"/>
                <a:ea typeface="Arial"/>
                <a:cs typeface="Arial"/>
                <a:sym typeface="Arial"/>
              </a:rPr>
              <a:t>feedback van leerlingen</a:t>
            </a:r>
            <a:r>
              <a:rPr lang="en-US" sz="1100">
                <a:latin typeface="Arial"/>
                <a:ea typeface="Arial"/>
                <a:cs typeface="Arial"/>
                <a:sym typeface="Arial"/>
              </a:rPr>
              <a:t>, observatie door collega's of zelfs een korte video-opname van je les. Deze input kan je percepties valideren of uitdagen en je nieuwe inzichten geven.</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5. Gebrek aan follow-up</a:t>
            </a:r>
            <a:endParaRPr b="1" sz="13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lang="en-US" sz="1100">
                <a:latin typeface="Arial"/>
                <a:ea typeface="Arial"/>
                <a:cs typeface="Arial"/>
                <a:sym typeface="Arial"/>
              </a:rPr>
              <a:t>Soms denken we na, identificeren we wat we moeten verbeteren en komen we er vervolgens niet aan toe om het ook echt te doen. Het leven gebeurt!</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b="1" lang="en-US" sz="1100">
                <a:latin typeface="Arial"/>
                <a:ea typeface="Arial"/>
                <a:cs typeface="Arial"/>
                <a:sym typeface="Arial"/>
              </a:rPr>
              <a:t>Strategie</a:t>
            </a:r>
            <a:r>
              <a:rPr lang="en-US" sz="1100">
                <a:latin typeface="Arial"/>
                <a:ea typeface="Arial"/>
                <a:cs typeface="Arial"/>
                <a:sym typeface="Arial"/>
              </a:rPr>
              <a:t>: Stel </a:t>
            </a:r>
            <a:r>
              <a:rPr b="1" lang="en-US" sz="1100">
                <a:latin typeface="Arial"/>
                <a:ea typeface="Arial"/>
                <a:cs typeface="Arial"/>
                <a:sym typeface="Arial"/>
              </a:rPr>
              <a:t>kleine, slimme doelen </a:t>
            </a:r>
            <a:r>
              <a:rPr lang="en-US" sz="1100">
                <a:latin typeface="Arial"/>
                <a:ea typeface="Arial"/>
                <a:cs typeface="Arial"/>
                <a:sym typeface="Arial"/>
              </a:rPr>
              <a:t>en controleer ze wekelijks of maandelijks. Houd de doelen hanteerbaar en gericht, en neem de tijd om ze opnieuw te bekijken - misschien aan het einde van de week of tijdens uw volgende planningssessie.</a:t>
            </a:r>
            <a:endParaRPr sz="1100">
              <a:latin typeface="Arial"/>
              <a:ea typeface="Arial"/>
              <a:cs typeface="Arial"/>
              <a:sym typeface="Arial"/>
            </a:endParaRPr>
          </a:p>
          <a:p>
            <a:pPr indent="0" lvl="0" marL="0" rtl="0" algn="l">
              <a:lnSpc>
                <a:spcPct val="115000"/>
              </a:lnSpc>
              <a:spcBef>
                <a:spcPts val="1200"/>
              </a:spcBef>
              <a:spcAft>
                <a:spcPts val="0"/>
              </a:spcAft>
              <a:buSzPts val="1400"/>
              <a:buNone/>
            </a:pPr>
            <a:r>
              <a:rPr lang="en-US" sz="1100">
                <a:latin typeface="Arial"/>
                <a:ea typeface="Arial"/>
                <a:cs typeface="Arial"/>
                <a:sym typeface="Arial"/>
              </a:rPr>
              <a:t>Bespreek deze obstakels met leerkrachten en vraag hen of er nog andere belangrijke obstakels zijn. Laat hen hun ervaringen over obstakels delen en hoe ze deze kunnen overwinnen.</a:t>
            </a:r>
            <a:endParaRPr sz="1100">
              <a:latin typeface="Arial"/>
              <a:ea typeface="Arial"/>
              <a:cs typeface="Arial"/>
              <a:sym typeface="Arial"/>
            </a:endParaRPr>
          </a:p>
          <a:p>
            <a:pPr indent="0" lvl="0" marL="0" rtl="0" algn="l">
              <a:lnSpc>
                <a:spcPct val="100000"/>
              </a:lnSpc>
              <a:spcBef>
                <a:spcPts val="1200"/>
              </a:spcBef>
              <a:spcAft>
                <a:spcPts val="0"/>
              </a:spcAft>
              <a:buSzPts val="1400"/>
              <a:buNone/>
            </a:pPr>
            <a:r>
              <a:t/>
            </a:r>
            <a:endParaRPr/>
          </a:p>
        </p:txBody>
      </p:sp>
      <p:sp>
        <p:nvSpPr>
          <p:cNvPr id="326" name="Google Shape;326;g342fdc50bc8_0_2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4" name="Google Shape;94;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1" name="Shape 331"/>
        <p:cNvGrpSpPr/>
        <p:nvPr/>
      </p:nvGrpSpPr>
      <p:grpSpPr>
        <a:xfrm>
          <a:off x="0" y="0"/>
          <a:ext cx="0" cy="0"/>
          <a:chOff x="0" y="0"/>
          <a:chExt cx="0" cy="0"/>
        </a:xfrm>
      </p:grpSpPr>
      <p:sp>
        <p:nvSpPr>
          <p:cNvPr id="332" name="Google Shape;332;g347aa63ff27_0_1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3" name="Google Shape;333;g347aa63ff27_0_12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lang="en-US"/>
              <a:t>In deze les onderzochten we het belang van zelfevaluatie van onderwijspraktijken - dingen die je kunt doen zonder hulp van collega-docenten of studenten om je onderwijspraktijk te beoordelen.</a:t>
            </a:r>
            <a:endParaRPr/>
          </a:p>
          <a:p>
            <a:pPr indent="0" lvl="0" marL="0" marR="0" rtl="0" algn="l">
              <a:lnSpc>
                <a:spcPct val="100000"/>
              </a:lnSpc>
              <a:spcBef>
                <a:spcPts val="0"/>
              </a:spcBef>
              <a:spcAft>
                <a:spcPts val="0"/>
              </a:spcAft>
              <a:buClr>
                <a:srgbClr val="000000"/>
              </a:buClr>
              <a:buSzPts val="1400"/>
              <a:buFont typeface="Arial"/>
              <a:buNone/>
            </a:pPr>
            <a:r>
              <a:t/>
            </a:r>
            <a:endParaRPr/>
          </a:p>
          <a:p>
            <a:pPr indent="0" lvl="0" marL="0" marR="0" rtl="0" algn="l">
              <a:lnSpc>
                <a:spcPct val="100000"/>
              </a:lnSpc>
              <a:spcBef>
                <a:spcPts val="0"/>
              </a:spcBef>
              <a:spcAft>
                <a:spcPts val="0"/>
              </a:spcAft>
              <a:buClr>
                <a:srgbClr val="000000"/>
              </a:buClr>
              <a:buSzPts val="1400"/>
              <a:buFont typeface="Arial"/>
              <a:buNone/>
            </a:pPr>
            <a:r>
              <a:rPr lang="en-US"/>
              <a:t>We richtten ons op evaluatiecriteria in het informaticaonderwijs. De belangrijkste punten waren: begrijpen wat evaluatiecriteria zijn, hoe je ze ontwerpt en hun rol in het bevorderen van rechtvaardige en effectieve onderwijspraktijken. Docenten leerden observatiechecklists te ontwikkelen op maat van hun klaslokalen, met de nadruk op inclusiviteit en relevantie voor de praktijk. We introduceerden zowel TINKER-checklists als SELFIE-tools, die beide kunnen worden gebruikt zoals ze zijn of verder kunnen worden aangepast aan de behoeften van leerkrachten. Daarnaast onderzochten we dagboeken en video-opnamen van colleges als technieken voor zelfevaluatie van de onderwijspraktijk.</a:t>
            </a:r>
            <a:endParaRPr/>
          </a:p>
          <a:p>
            <a:pPr indent="0" lvl="0" marL="0" marR="0" rtl="0" algn="l">
              <a:lnSpc>
                <a:spcPct val="100000"/>
              </a:lnSpc>
              <a:spcBef>
                <a:spcPts val="0"/>
              </a:spcBef>
              <a:spcAft>
                <a:spcPts val="0"/>
              </a:spcAft>
              <a:buClr>
                <a:srgbClr val="000000"/>
              </a:buClr>
              <a:buSzPts val="1400"/>
              <a:buFont typeface="Arial"/>
              <a:buNone/>
            </a:pPr>
            <a:r>
              <a:t/>
            </a:r>
            <a:endParaRPr/>
          </a:p>
          <a:p>
            <a:pPr indent="0" lvl="0" marL="0" marR="0" rtl="0" algn="l">
              <a:lnSpc>
                <a:spcPct val="100000"/>
              </a:lnSpc>
              <a:spcBef>
                <a:spcPts val="0"/>
              </a:spcBef>
              <a:spcAft>
                <a:spcPts val="0"/>
              </a:spcAft>
              <a:buClr>
                <a:srgbClr val="000000"/>
              </a:buClr>
              <a:buSzPts val="1400"/>
              <a:buFont typeface="Arial"/>
              <a:buNone/>
            </a:pPr>
            <a:r>
              <a:rPr lang="en-US"/>
              <a:t>We bespraken een aantal veelvoorkomende problemen met betrekking tot zelfevaluatie van de onderwijspraktijk en stelden manieren voor om ze op te lossen.</a:t>
            </a:r>
            <a:endParaRPr/>
          </a:p>
          <a:p>
            <a:pPr indent="0" lvl="0" marL="0" marR="0" rtl="0" algn="l">
              <a:lnSpc>
                <a:spcPct val="100000"/>
              </a:lnSpc>
              <a:spcBef>
                <a:spcPts val="0"/>
              </a:spcBef>
              <a:spcAft>
                <a:spcPts val="0"/>
              </a:spcAft>
              <a:buClr>
                <a:srgbClr val="000000"/>
              </a:buClr>
              <a:buSzPts val="1400"/>
              <a:buFont typeface="Arial"/>
              <a:buNone/>
            </a:pPr>
            <a:r>
              <a:t/>
            </a:r>
            <a:endParaRPr/>
          </a:p>
          <a:p>
            <a:pPr indent="0" lvl="0" marL="0" marR="0" rtl="0" algn="l">
              <a:lnSpc>
                <a:spcPct val="100000"/>
              </a:lnSpc>
              <a:spcBef>
                <a:spcPts val="0"/>
              </a:spcBef>
              <a:spcAft>
                <a:spcPts val="0"/>
              </a:spcAft>
              <a:buClr>
                <a:srgbClr val="000000"/>
              </a:buClr>
              <a:buSzPts val="1400"/>
              <a:buFont typeface="Arial"/>
              <a:buNone/>
            </a:pPr>
            <a:r>
              <a:rPr lang="en-US"/>
              <a:t>In de volgende les breiden we dit uit door technieken te introduceren voor het evalueren van onderwijspraktijken die feedback van anderen - studenten of collega's - omvatten. Hun feedback zal helpen om een completer beeld te krijgen van je manier van lesgeven.</a:t>
            </a:r>
            <a:endParaRPr/>
          </a:p>
          <a:p>
            <a:pPr indent="0" lvl="0" marL="0" marR="0" rtl="0" algn="l">
              <a:lnSpc>
                <a:spcPct val="100000"/>
              </a:lnSpc>
              <a:spcBef>
                <a:spcPts val="0"/>
              </a:spcBef>
              <a:spcAft>
                <a:spcPts val="0"/>
              </a:spcAft>
              <a:buClr>
                <a:srgbClr val="000000"/>
              </a:buClr>
              <a:buSzPts val="1400"/>
              <a:buFont typeface="Arial"/>
              <a:buNone/>
            </a:pPr>
            <a:r>
              <a:t/>
            </a:r>
            <a:endParaRPr/>
          </a:p>
          <a:p>
            <a:pPr indent="0" lvl="0" marL="0" marR="0" rtl="0" algn="l">
              <a:lnSpc>
                <a:spcPct val="100000"/>
              </a:lnSpc>
              <a:spcBef>
                <a:spcPts val="0"/>
              </a:spcBef>
              <a:spcAft>
                <a:spcPts val="0"/>
              </a:spcAft>
              <a:buClr>
                <a:srgbClr val="000000"/>
              </a:buClr>
              <a:buSzPts val="1400"/>
              <a:buFont typeface="Arial"/>
              <a:buNone/>
            </a:pPr>
            <a:r>
              <a:rPr lang="en-US"/>
              <a:t>Onthoud dat effectieve evaluatie een continu proces is dat evolueert met je lespraktijk.</a:t>
            </a:r>
            <a:endParaRPr/>
          </a:p>
        </p:txBody>
      </p:sp>
      <p:sp>
        <p:nvSpPr>
          <p:cNvPr id="334" name="Google Shape;334;g347aa63ff27_0_12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0" name="Shape 340"/>
        <p:cNvGrpSpPr/>
        <p:nvPr/>
      </p:nvGrpSpPr>
      <p:grpSpPr>
        <a:xfrm>
          <a:off x="0" y="0"/>
          <a:ext cx="0" cy="0"/>
          <a:chOff x="0" y="0"/>
          <a:chExt cx="0" cy="0"/>
        </a:xfrm>
      </p:grpSpPr>
      <p:sp>
        <p:nvSpPr>
          <p:cNvPr id="341" name="Google Shape;341;g347aa63ff27_0_13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42" name="Google Shape;342;g347aa63ff27_0_1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6" name="Shape 346"/>
        <p:cNvGrpSpPr/>
        <p:nvPr/>
      </p:nvGrpSpPr>
      <p:grpSpPr>
        <a:xfrm>
          <a:off x="0" y="0"/>
          <a:ext cx="0" cy="0"/>
          <a:chOff x="0" y="0"/>
          <a:chExt cx="0" cy="0"/>
        </a:xfrm>
      </p:grpSpPr>
      <p:sp>
        <p:nvSpPr>
          <p:cNvPr id="347" name="Google Shape;347;g347aa63ff27_0_14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48" name="Google Shape;348;g347aa63ff27_0_14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2" name="Shape 352"/>
        <p:cNvGrpSpPr/>
        <p:nvPr/>
      </p:nvGrpSpPr>
      <p:grpSpPr>
        <a:xfrm>
          <a:off x="0" y="0"/>
          <a:ext cx="0" cy="0"/>
          <a:chOff x="0" y="0"/>
          <a:chExt cx="0" cy="0"/>
        </a:xfrm>
      </p:grpSpPr>
      <p:sp>
        <p:nvSpPr>
          <p:cNvPr id="353" name="Google Shape;353;g347aa63ff27_0_14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4" name="Google Shape;354;g347aa63ff27_0_14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228600" rtl="0" algn="l">
              <a:lnSpc>
                <a:spcPct val="100000"/>
              </a:lnSpc>
              <a:spcBef>
                <a:spcPts val="0"/>
              </a:spcBef>
              <a:spcAft>
                <a:spcPts val="0"/>
              </a:spcAft>
              <a:buSzPts val="1400"/>
              <a:buFont typeface="Arial"/>
              <a:buNone/>
            </a:pPr>
            <a:r>
              <a:t/>
            </a:r>
            <a:endParaRPr/>
          </a:p>
        </p:txBody>
      </p:sp>
      <p:sp>
        <p:nvSpPr>
          <p:cNvPr id="355" name="Google Shape;355;g347aa63ff27_0_14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9" name="Shape 359"/>
        <p:cNvGrpSpPr/>
        <p:nvPr/>
      </p:nvGrpSpPr>
      <p:grpSpPr>
        <a:xfrm>
          <a:off x="0" y="0"/>
          <a:ext cx="0" cy="0"/>
          <a:chOff x="0" y="0"/>
          <a:chExt cx="0" cy="0"/>
        </a:xfrm>
      </p:grpSpPr>
      <p:sp>
        <p:nvSpPr>
          <p:cNvPr id="360" name="Google Shape;360;g35773d0f0ee_0_4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61" name="Google Shape;361;g35773d0f0ee_0_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2" name="Google Shape;102;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103" name="Google Shape;103;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g347aa63ff27_0_28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9" name="Google Shape;109;g347aa63ff27_0_28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110" name="Google Shape;110;g347aa63ff27_0_28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g347aa63ff27_0_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6" name="Google Shape;116;g347aa63ff27_0_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b="1" lang="en-US" sz="1100">
                <a:latin typeface="Arial"/>
                <a:ea typeface="Arial"/>
                <a:cs typeface="Arial"/>
                <a:sym typeface="Arial"/>
              </a:rPr>
              <a:t>Zelfevaluatie </a:t>
            </a:r>
            <a:r>
              <a:rPr lang="en-US" sz="1100">
                <a:latin typeface="Arial"/>
                <a:ea typeface="Arial"/>
                <a:cs typeface="Arial"/>
                <a:sym typeface="Arial"/>
              </a:rPr>
              <a:t>is het proces waarbij leerkrachten hun eigen instructiepraktijken, beslissingen in de klas en professioneel gedrag evalueren in relatie tot specifieke normen of doelen. Het gaat om </a:t>
            </a:r>
            <a:r>
              <a:rPr b="1" lang="en-US" sz="1100">
                <a:latin typeface="Arial"/>
                <a:ea typeface="Arial"/>
                <a:cs typeface="Arial"/>
                <a:sym typeface="Arial"/>
              </a:rPr>
              <a:t>kritische reflectie</a:t>
            </a:r>
            <a:r>
              <a:rPr lang="en-US" sz="1100">
                <a:latin typeface="Arial"/>
                <a:ea typeface="Arial"/>
                <a:cs typeface="Arial"/>
                <a:sym typeface="Arial"/>
              </a:rPr>
              <a:t>, </a:t>
            </a:r>
            <a:r>
              <a:rPr b="1" lang="en-US" sz="1100">
                <a:latin typeface="Arial"/>
                <a:ea typeface="Arial"/>
                <a:cs typeface="Arial"/>
                <a:sym typeface="Arial"/>
              </a:rPr>
              <a:t>een eerlijk oordeel </a:t>
            </a:r>
            <a:r>
              <a:rPr lang="en-US" sz="1100">
                <a:latin typeface="Arial"/>
                <a:ea typeface="Arial"/>
                <a:cs typeface="Arial"/>
                <a:sym typeface="Arial"/>
              </a:rPr>
              <a:t>en het </a:t>
            </a:r>
            <a:r>
              <a:rPr b="1" lang="en-US" sz="1100">
                <a:latin typeface="Arial"/>
                <a:ea typeface="Arial"/>
                <a:cs typeface="Arial"/>
                <a:sym typeface="Arial"/>
              </a:rPr>
              <a:t>gebruik van hulpmiddelen of criteria </a:t>
            </a:r>
            <a:r>
              <a:rPr lang="en-US" sz="1100">
                <a:latin typeface="Arial"/>
                <a:ea typeface="Arial"/>
                <a:cs typeface="Arial"/>
                <a:sym typeface="Arial"/>
              </a:rPr>
              <a:t>om zowel sterke punten als gebieden voor ontwikkeling te identificeren.</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Het gaat niet alleen om het evalueren van prestaties, maar ook om het vergroten van </a:t>
            </a:r>
            <a:r>
              <a:rPr b="1" lang="en-US" sz="1100">
                <a:latin typeface="Arial"/>
                <a:ea typeface="Arial"/>
                <a:cs typeface="Arial"/>
                <a:sym typeface="Arial"/>
              </a:rPr>
              <a:t>bewustzijn</a:t>
            </a:r>
            <a:r>
              <a:rPr lang="en-US" sz="1100">
                <a:latin typeface="Arial"/>
                <a:ea typeface="Arial"/>
                <a:cs typeface="Arial"/>
                <a:sym typeface="Arial"/>
              </a:rPr>
              <a:t>, het stimuleren van </a:t>
            </a:r>
            <a:r>
              <a:rPr b="1" lang="en-US" sz="1100">
                <a:latin typeface="Arial"/>
                <a:ea typeface="Arial"/>
                <a:cs typeface="Arial"/>
                <a:sym typeface="Arial"/>
              </a:rPr>
              <a:t>eigen verantwoordelijkheid voor groei </a:t>
            </a:r>
            <a:r>
              <a:rPr lang="en-US" sz="1100">
                <a:latin typeface="Arial"/>
                <a:ea typeface="Arial"/>
                <a:cs typeface="Arial"/>
                <a:sym typeface="Arial"/>
              </a:rPr>
              <a:t>en het bevorderen van </a:t>
            </a:r>
            <a:r>
              <a:rPr b="1" lang="en-US" sz="1100">
                <a:latin typeface="Arial"/>
                <a:ea typeface="Arial"/>
                <a:cs typeface="Arial"/>
                <a:sym typeface="Arial"/>
              </a:rPr>
              <a:t>voortdurende professionele ontwikkeling</a:t>
            </a:r>
            <a:r>
              <a:rPr lang="en-US" sz="1100">
                <a:latin typeface="Arial"/>
                <a:ea typeface="Arial"/>
                <a:cs typeface="Arial"/>
                <a:sym typeface="Arial"/>
              </a:rPr>
              <a:t>.</a:t>
            </a:r>
            <a:endParaRPr sz="1100">
              <a:latin typeface="Arial"/>
              <a:ea typeface="Arial"/>
              <a:cs typeface="Arial"/>
              <a:sym typeface="Arial"/>
            </a:endParaRPr>
          </a:p>
          <a:p>
            <a:pPr indent="0" lvl="0" marL="0" rtl="0" algn="l">
              <a:lnSpc>
                <a:spcPct val="90000"/>
              </a:lnSpc>
              <a:spcBef>
                <a:spcPts val="1200"/>
              </a:spcBef>
              <a:spcAft>
                <a:spcPts val="0"/>
              </a:spcAft>
              <a:buSzPts val="1400"/>
              <a:buNone/>
            </a:pPr>
            <a:r>
              <a:t/>
            </a:r>
            <a:endParaRPr>
              <a:solidFill>
                <a:srgbClr val="2B454E"/>
              </a:solidFill>
            </a:endParaRPr>
          </a:p>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117" name="Google Shape;117;g347aa63ff27_0_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g304c02914fe_1_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5" name="Google Shape;125;g304c02914fe_1_3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b="1" lang="en-US" sz="1100">
                <a:latin typeface="Arial"/>
                <a:ea typeface="Arial"/>
                <a:cs typeface="Arial"/>
                <a:sym typeface="Arial"/>
              </a:rPr>
              <a:t>Waarom is zelfevaluatie bijzonder belangrijk in de informatica </a:t>
            </a:r>
            <a:r>
              <a:rPr lang="en-US" sz="1100">
                <a:latin typeface="Arial"/>
                <a:ea typeface="Arial"/>
                <a:cs typeface="Arial"/>
                <a:sym typeface="Arial"/>
              </a:rPr>
              <a:t>- meer dan in veel andere vakgebieden?</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Informatica is een vakgebied </a:t>
            </a:r>
            <a:r>
              <a:rPr b="1" lang="en-US" sz="1100">
                <a:latin typeface="Arial"/>
                <a:ea typeface="Arial"/>
                <a:cs typeface="Arial"/>
                <a:sym typeface="Arial"/>
              </a:rPr>
              <a:t>dat voortdurend in ontwikkeling is</a:t>
            </a:r>
            <a:r>
              <a:rPr lang="en-US" sz="1100">
                <a:latin typeface="Arial"/>
                <a:ea typeface="Arial"/>
                <a:cs typeface="Arial"/>
                <a:sym typeface="Arial"/>
              </a:rPr>
              <a:t>. Technologieën, hulpmiddelen, programmeertalen en zelfs de manier waarop we digitale problemen aanpakken veranderen snel. Wat vijf jaar geleden baanbrekend was, kan nu achterhaald zijn - en dit hoge tempo heeft directe gevolgen voor docenten.</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De belangrijkste redenen waarom regelmatige zelfevaluatie in deze context niet alleen nuttig, maar ook </a:t>
            </a:r>
            <a:r>
              <a:rPr b="1" lang="en-US" sz="1100">
                <a:latin typeface="Arial"/>
                <a:ea typeface="Arial"/>
                <a:cs typeface="Arial"/>
                <a:sym typeface="Arial"/>
              </a:rPr>
              <a:t>noodzakelijk is</a:t>
            </a:r>
            <a:r>
              <a:rPr lang="en-US" sz="1100">
                <a:latin typeface="Arial"/>
                <a:ea typeface="Arial"/>
                <a:cs typeface="Arial"/>
                <a:sym typeface="Arial"/>
              </a:rPr>
              <a:t>:</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1. Technologie en inhoud veranderen snel</a:t>
            </a:r>
            <a:endParaRPr b="1" sz="13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lang="en-US" sz="1100">
                <a:latin typeface="Arial"/>
                <a:ea typeface="Arial"/>
                <a:cs typeface="Arial"/>
                <a:sym typeface="Arial"/>
              </a:rPr>
              <a:t>Nieuwe tools, talen en digitale omgevingen worden voortdurend geïntroduceerd.</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lang="en-US" sz="1100">
                <a:latin typeface="Arial"/>
                <a:ea typeface="Arial"/>
                <a:cs typeface="Arial"/>
                <a:sym typeface="Arial"/>
              </a:rPr>
              <a:t>Als leerkrachten moeten we regelmatig beoordelen of onze kennis en onderwijsinhoud nog relevant zijn.</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lang="en-US" sz="1100">
                <a:latin typeface="Arial"/>
                <a:ea typeface="Arial"/>
                <a:cs typeface="Arial"/>
                <a:sym typeface="Arial"/>
              </a:rPr>
              <a:t>Zelfevaluatie helpt ons om ons af te vragen: </a:t>
            </a:r>
            <a:r>
              <a:rPr i="1" lang="en-US" sz="1100">
                <a:latin typeface="Arial"/>
                <a:ea typeface="Arial"/>
                <a:cs typeface="Arial"/>
                <a:sym typeface="Arial"/>
              </a:rPr>
              <a:t>"Onderwijs ik wat leerlingen eigenlijk moeten weten in de huidige digitale wereld?".</a:t>
            </a:r>
            <a:endParaRPr i="1"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2. Informatica vereist conceptuele helderheid en praktische demonstratie</a:t>
            </a:r>
            <a:endParaRPr b="1" sz="13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lang="en-US" sz="1100">
                <a:latin typeface="Arial"/>
                <a:ea typeface="Arial"/>
                <a:cs typeface="Arial"/>
                <a:sym typeface="Arial"/>
              </a:rPr>
              <a:t>In tegenstelling tot sommige vakken waar de inhoud puur theoretisch kan zijn, vereist informatica zowel begrijpen als doen.</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lang="en-US" sz="1100">
                <a:latin typeface="Arial"/>
                <a:ea typeface="Arial"/>
                <a:cs typeface="Arial"/>
                <a:sym typeface="Arial"/>
              </a:rPr>
              <a:t>We leggen niet alleen uit hoe een lus werkt - we laten het zien, coderen het, debuggen het.</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lang="en-US" sz="1100">
                <a:latin typeface="Arial"/>
                <a:ea typeface="Arial"/>
                <a:cs typeface="Arial"/>
                <a:sym typeface="Arial"/>
              </a:rPr>
              <a:t>Zelfevaluatie helpt leerkrachten om na te denken over </a:t>
            </a:r>
            <a:r>
              <a:rPr b="1" lang="en-US" sz="1100">
                <a:latin typeface="Arial"/>
                <a:ea typeface="Arial"/>
                <a:cs typeface="Arial"/>
                <a:sym typeface="Arial"/>
              </a:rPr>
              <a:t>hoe effectief ze de theorie in evenwicht brengen met de praktijk</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Bijvoorbeeld: "Hebben mijn leerlingen alleen maar syntaxis onthouden, of hebben ze begrepen hoe en wanneer ze het moeten toepassen?"</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3. Studenten verschillen sterk in digitale geletterdheid en interesse</a:t>
            </a:r>
            <a:endParaRPr b="1" sz="13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lang="en-US" sz="1100">
                <a:latin typeface="Arial"/>
                <a:ea typeface="Arial"/>
                <a:cs typeface="Arial"/>
                <a:sym typeface="Arial"/>
              </a:rPr>
              <a:t>Sommige leerlingen hebben veel vertrouwen in digitale hulpmiddelen; anderen zijn misschien geïntimideerd of hebben geen toegang buiten school.</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lang="en-US" sz="1100">
                <a:latin typeface="Arial"/>
                <a:ea typeface="Arial"/>
                <a:cs typeface="Arial"/>
                <a:sym typeface="Arial"/>
              </a:rPr>
              <a:t>Bovendien kan de interesse variëren op basis van eerdere ervaringen, blootstelling en zelfs vertrouwen in technische omgevingen.</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lang="en-US" sz="1100">
                <a:latin typeface="Arial"/>
                <a:ea typeface="Arial"/>
                <a:cs typeface="Arial"/>
                <a:sym typeface="Arial"/>
              </a:rPr>
              <a:t>Zelfevaluatie helpt leerkrachten om zich af te vragen: </a:t>
            </a:r>
            <a:r>
              <a:rPr i="1" lang="en-US" sz="1100">
                <a:latin typeface="Arial"/>
                <a:ea typeface="Arial"/>
                <a:cs typeface="Arial"/>
                <a:sym typeface="Arial"/>
              </a:rPr>
              <a:t>"Heeft mijn les zowel beginners als gevorderden ondersteund?"</a:t>
            </a:r>
            <a:endParaRPr i="1"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lang="en-US" sz="1100">
                <a:latin typeface="Arial"/>
                <a:ea typeface="Arial"/>
                <a:cs typeface="Arial"/>
                <a:sym typeface="Arial"/>
              </a:rPr>
              <a:t>Het moedigt ons ook aan om te evalueren of </a:t>
            </a:r>
            <a:r>
              <a:rPr b="1" lang="en-US" sz="1100">
                <a:latin typeface="Arial"/>
                <a:ea typeface="Arial"/>
                <a:cs typeface="Arial"/>
                <a:sym typeface="Arial"/>
              </a:rPr>
              <a:t>onze strategieën inclusief zijn en aanpasbaar </a:t>
            </a:r>
            <a:r>
              <a:rPr lang="en-US" sz="1100">
                <a:latin typeface="Arial"/>
                <a:ea typeface="Arial"/>
                <a:cs typeface="Arial"/>
                <a:sym typeface="Arial"/>
              </a:rPr>
              <a:t>aan verschillende behoeften en achtergronden.</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4. Ondersteunt authentiek, studentgericht leren</a:t>
            </a:r>
            <a:endParaRPr b="1" sz="13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lang="en-US" sz="1100">
                <a:latin typeface="Arial"/>
                <a:ea typeface="Arial"/>
                <a:cs typeface="Arial"/>
                <a:sym typeface="Arial"/>
              </a:rPr>
              <a:t>Informatica biedt krachtige mogelijkheden voor </a:t>
            </a:r>
            <a:r>
              <a:rPr b="1" lang="en-US" sz="1100">
                <a:latin typeface="Arial"/>
                <a:ea typeface="Arial"/>
                <a:cs typeface="Arial"/>
                <a:sym typeface="Arial"/>
              </a:rPr>
              <a:t>praktijkgericht, projectgebaseerd leren </a:t>
            </a:r>
            <a:r>
              <a:rPr lang="en-US" sz="1100">
                <a:latin typeface="Arial"/>
                <a:ea typeface="Arial"/>
                <a:cs typeface="Arial"/>
                <a:sym typeface="Arial"/>
              </a:rPr>
              <a:t>- maar alleen als we zorgvuldig plannen en reflecteren.</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lang="en-US" sz="1100">
                <a:latin typeface="Arial"/>
                <a:ea typeface="Arial"/>
                <a:cs typeface="Arial"/>
                <a:sym typeface="Arial"/>
              </a:rPr>
              <a:t>Een reflectieve leerkracht zal het eerder opmerken:</a:t>
            </a:r>
            <a:endParaRPr sz="1100">
              <a:latin typeface="Arial"/>
              <a:ea typeface="Arial"/>
              <a:cs typeface="Arial"/>
              <a:sym typeface="Arial"/>
            </a:endParaRPr>
          </a:p>
          <a:p>
            <a:pPr indent="-298450" lvl="1" marL="914400" rtl="0" algn="l">
              <a:lnSpc>
                <a:spcPct val="115000"/>
              </a:lnSpc>
              <a:spcBef>
                <a:spcPts val="0"/>
              </a:spcBef>
              <a:spcAft>
                <a:spcPts val="0"/>
              </a:spcAft>
              <a:buClr>
                <a:schemeClr val="dk1"/>
              </a:buClr>
              <a:buSzPts val="1100"/>
              <a:buChar char="○"/>
            </a:pPr>
            <a:r>
              <a:rPr lang="en-US" sz="1100">
                <a:latin typeface="Arial"/>
                <a:ea typeface="Arial"/>
                <a:cs typeface="Arial"/>
                <a:sym typeface="Arial"/>
              </a:rPr>
              <a:t>Of leerlingen echt betrokken zijn</a:t>
            </a:r>
            <a:endParaRPr sz="1100">
              <a:latin typeface="Arial"/>
              <a:ea typeface="Arial"/>
              <a:cs typeface="Arial"/>
              <a:sym typeface="Arial"/>
            </a:endParaRPr>
          </a:p>
          <a:p>
            <a:pPr indent="-298450" lvl="1" marL="914400" rtl="0" algn="l">
              <a:lnSpc>
                <a:spcPct val="115000"/>
              </a:lnSpc>
              <a:spcBef>
                <a:spcPts val="0"/>
              </a:spcBef>
              <a:spcAft>
                <a:spcPts val="0"/>
              </a:spcAft>
              <a:buClr>
                <a:schemeClr val="dk1"/>
              </a:buClr>
              <a:buSzPts val="1100"/>
              <a:buChar char="○"/>
            </a:pPr>
            <a:r>
              <a:rPr lang="en-US" sz="1100">
                <a:latin typeface="Arial"/>
                <a:ea typeface="Arial"/>
                <a:cs typeface="Arial"/>
                <a:sym typeface="Arial"/>
              </a:rPr>
              <a:t>Als de taak aansluit op scenario's uit de echte wereld</a:t>
            </a:r>
            <a:endParaRPr sz="1100">
              <a:latin typeface="Arial"/>
              <a:ea typeface="Arial"/>
              <a:cs typeface="Arial"/>
              <a:sym typeface="Arial"/>
            </a:endParaRPr>
          </a:p>
          <a:p>
            <a:pPr indent="-298450" lvl="1" marL="914400" rtl="0" algn="l">
              <a:lnSpc>
                <a:spcPct val="115000"/>
              </a:lnSpc>
              <a:spcBef>
                <a:spcPts val="0"/>
              </a:spcBef>
              <a:spcAft>
                <a:spcPts val="0"/>
              </a:spcAft>
              <a:buClr>
                <a:schemeClr val="dk1"/>
              </a:buClr>
              <a:buSzPts val="1100"/>
              <a:buChar char="○"/>
            </a:pPr>
            <a:r>
              <a:rPr lang="en-US" sz="1100">
                <a:latin typeface="Arial"/>
                <a:ea typeface="Arial"/>
                <a:cs typeface="Arial"/>
                <a:sym typeface="Arial"/>
              </a:rPr>
              <a:t>Als leerlingen autonomie krijgen om te verkennen en te creëren</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lang="en-US" sz="1100">
                <a:latin typeface="Arial"/>
                <a:ea typeface="Arial"/>
                <a:cs typeface="Arial"/>
                <a:sym typeface="Arial"/>
              </a:rPr>
              <a:t>Zelfevaluatie houdt ons op de hoogte van hoe goed we </a:t>
            </a:r>
            <a:r>
              <a:rPr b="1" lang="en-US" sz="1100">
                <a:latin typeface="Arial"/>
                <a:ea typeface="Arial"/>
                <a:cs typeface="Arial"/>
                <a:sym typeface="Arial"/>
              </a:rPr>
              <a:t>creativiteit, agency en relevantie </a:t>
            </a:r>
            <a:r>
              <a:rPr lang="en-US" sz="1100">
                <a:latin typeface="Arial"/>
                <a:ea typeface="Arial"/>
                <a:cs typeface="Arial"/>
                <a:sym typeface="Arial"/>
              </a:rPr>
              <a:t>in de klas mogelijk maken.</a:t>
            </a:r>
            <a:endParaRPr sz="1100">
              <a:latin typeface="Arial"/>
              <a:ea typeface="Arial"/>
              <a:cs typeface="Arial"/>
              <a:sym typeface="Arial"/>
            </a:endParaRPr>
          </a:p>
          <a:p>
            <a:pPr indent="0" lvl="0" marL="0" rtl="0" algn="l">
              <a:lnSpc>
                <a:spcPct val="100000"/>
              </a:lnSpc>
              <a:spcBef>
                <a:spcPts val="1200"/>
              </a:spcBef>
              <a:spcAft>
                <a:spcPts val="0"/>
              </a:spcAft>
              <a:buSzPts val="1400"/>
              <a:buNone/>
            </a:pPr>
            <a:r>
              <a:t/>
            </a:r>
            <a:endParaRPr/>
          </a:p>
        </p:txBody>
      </p:sp>
      <p:sp>
        <p:nvSpPr>
          <p:cNvPr id="126" name="Google Shape;126;g304c02914fe_1_3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g304c02914fe_1_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4" name="Google Shape;134;g304c02914fe_1_4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Nu we hebben onderzocht waarom zelfevaluatie zo belangrijk is in de informatica, laten we het in de praktijk brengen - klein beginnen. Vertel docenten dat u wilt dat ze terugdenken aan een van uw </a:t>
            </a:r>
            <a:r>
              <a:rPr b="1" lang="en-US" sz="1100">
                <a:latin typeface="Arial"/>
                <a:ea typeface="Arial"/>
                <a:cs typeface="Arial"/>
                <a:sym typeface="Arial"/>
              </a:rPr>
              <a:t>recente lessen </a:t>
            </a:r>
            <a:r>
              <a:rPr lang="en-US" sz="1100">
                <a:latin typeface="Arial"/>
                <a:ea typeface="Arial"/>
                <a:cs typeface="Arial"/>
                <a:sym typeface="Arial"/>
              </a:rPr>
              <a:t>- een willekeurige informaticales waarin ze interactie hadden met leerlingen, een concept introduceerden of een activiteit leidden. Vraag hen een paar rustige minuten te nemen om hun gedachten op te schrijven als antwoord op </a:t>
            </a:r>
            <a:r>
              <a:rPr b="1" lang="en-US" sz="1100">
                <a:latin typeface="Arial"/>
                <a:ea typeface="Arial"/>
                <a:cs typeface="Arial"/>
                <a:sym typeface="Arial"/>
              </a:rPr>
              <a:t>drie vragen</a:t>
            </a:r>
            <a:r>
              <a:rPr lang="en-US" sz="1100">
                <a:latin typeface="Arial"/>
                <a:ea typeface="Arial"/>
                <a:cs typeface="Arial"/>
                <a:sym typeface="Arial"/>
              </a:rPr>
              <a:t>:</a:t>
            </a:r>
            <a:endParaRPr sz="11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AutoNum type="arabicPeriod"/>
            </a:pPr>
            <a:r>
              <a:rPr b="1" lang="en-US" sz="1100">
                <a:latin typeface="Arial"/>
                <a:ea typeface="Arial"/>
                <a:cs typeface="Arial"/>
                <a:sym typeface="Arial"/>
              </a:rPr>
              <a:t>Wat ging er goed?</a:t>
            </a:r>
            <a:br>
              <a:rPr b="1" lang="en-US" sz="1100">
                <a:latin typeface="Arial"/>
                <a:ea typeface="Arial"/>
                <a:cs typeface="Arial"/>
                <a:sym typeface="Arial"/>
              </a:rPr>
            </a:br>
            <a:r>
              <a:rPr lang="en-US" sz="1100">
                <a:latin typeface="Arial"/>
                <a:ea typeface="Arial"/>
                <a:cs typeface="Arial"/>
                <a:sym typeface="Arial"/>
              </a:rPr>
              <a:t>- Bedenk waar je trots op was. Was het de betrokkenheid van de leerlingen? Een vlotte uitleg van een moeilijk concept? Iets innovatiefs dat je hebt geprobeerd?</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AutoNum type="arabicPeriod"/>
            </a:pPr>
            <a:r>
              <a:rPr b="1" lang="en-US" sz="1100">
                <a:latin typeface="Arial"/>
                <a:ea typeface="Arial"/>
                <a:cs typeface="Arial"/>
                <a:sym typeface="Arial"/>
              </a:rPr>
              <a:t>Wat had beter gekund?</a:t>
            </a:r>
            <a:br>
              <a:rPr b="1" lang="en-US" sz="1100">
                <a:latin typeface="Arial"/>
                <a:ea typeface="Arial"/>
                <a:cs typeface="Arial"/>
                <a:sym typeface="Arial"/>
              </a:rPr>
            </a:br>
            <a:r>
              <a:rPr lang="en-US" sz="1100">
                <a:latin typeface="Arial"/>
                <a:ea typeface="Arial"/>
                <a:cs typeface="Arial"/>
                <a:sym typeface="Arial"/>
              </a:rPr>
              <a:t>- Misschien liep een activiteit niet zoals verwacht, of leken sommige leerlingen niet betrokken. Wat voelde niet helemaal goed?</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AutoNum type="arabicPeriod"/>
            </a:pPr>
            <a:r>
              <a:rPr b="1" lang="en-US" sz="1100">
                <a:latin typeface="Arial"/>
                <a:ea typeface="Arial"/>
                <a:cs typeface="Arial"/>
                <a:sym typeface="Arial"/>
              </a:rPr>
              <a:t>Hoe heb je verschillende leerbehoeften aangepakt?</a:t>
            </a:r>
            <a:br>
              <a:rPr b="1" lang="en-US" sz="1100">
                <a:latin typeface="Arial"/>
                <a:ea typeface="Arial"/>
                <a:cs typeface="Arial"/>
                <a:sym typeface="Arial"/>
              </a:rPr>
            </a:br>
            <a:r>
              <a:rPr lang="en-US" sz="1100">
                <a:latin typeface="Arial"/>
                <a:ea typeface="Arial"/>
                <a:cs typeface="Arial"/>
                <a:sym typeface="Arial"/>
              </a:rPr>
              <a:t>- Denk na over hoe je leerlingen met verschillende vaardigheidsniveaus, interesses of achtergronden hebt ondersteund. Bood je meerdere manieren om met de inhoud bezig te zijn? Waren je voorbeelden inclusief? Hadden sommige leerlingen meer ondersteuning nodig?</a:t>
            </a:r>
            <a:endParaRPr sz="1100">
              <a:latin typeface="Arial"/>
              <a:ea typeface="Arial"/>
              <a:cs typeface="Arial"/>
              <a:sym typeface="Arial"/>
            </a:endParaRPr>
          </a:p>
          <a:p>
            <a:pPr indent="0" lvl="0" marL="0" rtl="0" algn="l">
              <a:lnSpc>
                <a:spcPct val="100000"/>
              </a:lnSpc>
              <a:spcBef>
                <a:spcPts val="1200"/>
              </a:spcBef>
              <a:spcAft>
                <a:spcPts val="0"/>
              </a:spcAft>
              <a:buSzPts val="1400"/>
              <a:buNone/>
            </a:pPr>
            <a:r>
              <a:rPr lang="en-US"/>
              <a:t>Het doel van deze activiteit is leerkrachten te laten inzien dat er altijd iets te verbeteren valt en dat het gemakkelijk is om dat te vergeten. Deze les moet helpen door hen hulpmiddelen te bieden voor zelfreflectie. Besteed ongeveer 5 minuten aan deze activiteit.</a:t>
            </a:r>
            <a:endParaRPr/>
          </a:p>
        </p:txBody>
      </p:sp>
      <p:sp>
        <p:nvSpPr>
          <p:cNvPr id="135" name="Google Shape;135;g304c02914fe_1_4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3" name="Google Shape;143;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Laten we eens definiëren </a:t>
            </a:r>
            <a:r>
              <a:rPr b="1" lang="en-US" sz="1100">
                <a:latin typeface="Arial"/>
                <a:ea typeface="Arial"/>
                <a:cs typeface="Arial"/>
                <a:sym typeface="Arial"/>
              </a:rPr>
              <a:t>wat we echt bedoelen met zelfreflectie </a:t>
            </a:r>
            <a:r>
              <a:rPr lang="en-US" sz="1100">
                <a:latin typeface="Arial"/>
                <a:ea typeface="Arial"/>
                <a:cs typeface="Arial"/>
                <a:sym typeface="Arial"/>
              </a:rPr>
              <a:t>in de context van lesgeven. Het is niet gewoon denken, </a:t>
            </a:r>
            <a:r>
              <a:rPr i="1" lang="en-US" sz="1100">
                <a:latin typeface="Arial"/>
                <a:ea typeface="Arial"/>
                <a:cs typeface="Arial"/>
                <a:sym typeface="Arial"/>
              </a:rPr>
              <a:t>"Die les ging goed." </a:t>
            </a:r>
            <a:r>
              <a:rPr lang="en-US" sz="1100">
                <a:latin typeface="Arial"/>
                <a:ea typeface="Arial"/>
                <a:cs typeface="Arial"/>
                <a:sym typeface="Arial"/>
              </a:rPr>
              <a:t>Het is een opzettelijk en gestructureerd proces waarbij we </a:t>
            </a:r>
            <a:r>
              <a:rPr b="1" lang="en-US" sz="1100">
                <a:latin typeface="Arial"/>
                <a:ea typeface="Arial"/>
                <a:cs typeface="Arial"/>
                <a:sym typeface="Arial"/>
              </a:rPr>
              <a:t>onze eigen keuzes </a:t>
            </a:r>
            <a:r>
              <a:rPr lang="en-US" sz="1100">
                <a:latin typeface="Arial"/>
                <a:ea typeface="Arial"/>
                <a:cs typeface="Arial"/>
                <a:sym typeface="Arial"/>
              </a:rPr>
              <a:t>in de klas </a:t>
            </a:r>
            <a:r>
              <a:rPr b="1" lang="en-US" sz="1100">
                <a:latin typeface="Arial"/>
                <a:ea typeface="Arial"/>
                <a:cs typeface="Arial"/>
                <a:sym typeface="Arial"/>
              </a:rPr>
              <a:t>analyseren </a:t>
            </a:r>
            <a:r>
              <a:rPr lang="en-US" sz="1100">
                <a:latin typeface="Arial"/>
                <a:ea typeface="Arial"/>
                <a:cs typeface="Arial"/>
                <a:sym typeface="Arial"/>
              </a:rPr>
              <a:t>- hoe we gepland hadden, hoe we lesgaven, hoe leerlingen reageerden - en vooral, wat we ervan kunnen leren.</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Zelfreflectie helpt ons </a:t>
            </a:r>
            <a:r>
              <a:rPr b="1" lang="en-US" sz="1100">
                <a:latin typeface="Arial"/>
                <a:ea typeface="Arial"/>
                <a:cs typeface="Arial"/>
                <a:sym typeface="Arial"/>
              </a:rPr>
              <a:t>een stap terug te doen en betere vragen te stellen</a:t>
            </a:r>
            <a:r>
              <a:rPr lang="en-US" sz="1100">
                <a:latin typeface="Arial"/>
                <a:ea typeface="Arial"/>
                <a:cs typeface="Arial"/>
                <a:sym typeface="Arial"/>
              </a:rPr>
              <a:t>:</a:t>
            </a:r>
            <a:endParaRPr sz="11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lang="en-US" sz="1100">
                <a:latin typeface="Arial"/>
                <a:ea typeface="Arial"/>
                <a:cs typeface="Arial"/>
                <a:sym typeface="Arial"/>
              </a:rPr>
              <a:t>Wat werkte?</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lang="en-US" sz="1100">
                <a:latin typeface="Arial"/>
                <a:ea typeface="Arial"/>
                <a:cs typeface="Arial"/>
                <a:sym typeface="Arial"/>
              </a:rPr>
              <a:t>Wat werkte niet?</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lang="en-US" sz="1100">
                <a:latin typeface="Arial"/>
                <a:ea typeface="Arial"/>
                <a:cs typeface="Arial"/>
                <a:sym typeface="Arial"/>
              </a:rPr>
              <a:t>Waarom gebeurde het op die manier?</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lang="en-US" sz="1100">
                <a:latin typeface="Arial"/>
                <a:ea typeface="Arial"/>
                <a:cs typeface="Arial"/>
                <a:sym typeface="Arial"/>
              </a:rPr>
              <a:t>Wat kan ik de volgende keer anders doen?</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Dit proces leidt na verloop van tijd tot </a:t>
            </a:r>
            <a:r>
              <a:rPr b="1" lang="en-US" sz="1100">
                <a:latin typeface="Arial"/>
                <a:ea typeface="Arial"/>
                <a:cs typeface="Arial"/>
                <a:sym typeface="Arial"/>
              </a:rPr>
              <a:t>echte verbeteringen </a:t>
            </a:r>
            <a:r>
              <a:rPr lang="en-US" sz="1100">
                <a:latin typeface="Arial"/>
                <a:ea typeface="Arial"/>
                <a:cs typeface="Arial"/>
                <a:sym typeface="Arial"/>
              </a:rPr>
              <a:t>- omdat we niet alleen maar reageren op problemen, maar proactief denken.</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Waarom is dit zo belangrijk?</a:t>
            </a:r>
            <a:endParaRPr sz="11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AutoNum type="arabicPeriod"/>
            </a:pPr>
            <a:r>
              <a:rPr b="1" lang="en-US" sz="1100">
                <a:latin typeface="Arial"/>
                <a:ea typeface="Arial"/>
                <a:cs typeface="Arial"/>
                <a:sym typeface="Arial"/>
              </a:rPr>
              <a:t>Het bevordert professionele groei</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Goede leerkrachten stoppen niet met leren. Zelfreflectie helpt ons te blijven ontwikkelen en verbeteren, zelfs zonder externe feedback.</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AutoNum type="arabicPeriod"/>
            </a:pPr>
            <a:r>
              <a:rPr b="1" lang="en-US" sz="1100">
                <a:latin typeface="Arial"/>
                <a:ea typeface="Arial"/>
                <a:cs typeface="Arial"/>
                <a:sym typeface="Arial"/>
              </a:rPr>
              <a:t>Het verandert ons lesgeven van routine naar intentioneel.</a:t>
            </a:r>
            <a:br>
              <a:rPr b="1" lang="en-US" sz="1100">
                <a:latin typeface="Arial"/>
                <a:ea typeface="Arial"/>
                <a:cs typeface="Arial"/>
                <a:sym typeface="Arial"/>
              </a:rPr>
            </a:br>
            <a:r>
              <a:rPr lang="en-US" sz="1100">
                <a:latin typeface="Arial"/>
                <a:ea typeface="Arial"/>
                <a:cs typeface="Arial"/>
                <a:sym typeface="Arial"/>
              </a:rPr>
              <a:t>In plaats van "les te geven zoals we altijd hebben gedaan", beginnen we keuzes te maken op basis van wat we hebben geobserveerd en waarover we hebben nagedacht. Dat leidt tot meer doelgerichte, studentgerichte lessen.</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AutoNum type="arabicPeriod"/>
            </a:pPr>
            <a:r>
              <a:rPr b="1" lang="en-US" sz="1100">
                <a:latin typeface="Arial"/>
                <a:ea typeface="Arial"/>
                <a:cs typeface="Arial"/>
                <a:sym typeface="Arial"/>
              </a:rPr>
              <a:t>Het helpt ons patronen te herkennen.</a:t>
            </a:r>
            <a:br>
              <a:rPr b="1" lang="en-US" sz="1100">
                <a:latin typeface="Arial"/>
                <a:ea typeface="Arial"/>
                <a:cs typeface="Arial"/>
                <a:sym typeface="Arial"/>
              </a:rPr>
            </a:br>
            <a:r>
              <a:rPr lang="en-US" sz="1100">
                <a:latin typeface="Arial"/>
                <a:ea typeface="Arial"/>
                <a:cs typeface="Arial"/>
                <a:sym typeface="Arial"/>
              </a:rPr>
              <a:t>Misschien haken bepaalde leerlingen af als we te lang lesgeven. Misschien heeft één groep altijd moeite met teamwerk. Reflectie helpt ons om deze trends te zien en aan te passen.</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AutoNum type="arabicPeriod"/>
            </a:pPr>
            <a:r>
              <a:rPr b="1" lang="en-US" sz="1100">
                <a:latin typeface="Arial"/>
                <a:ea typeface="Arial"/>
                <a:cs typeface="Arial"/>
                <a:sym typeface="Arial"/>
              </a:rPr>
              <a:t>Het ondersteunt inclusiviteit.</a:t>
            </a:r>
            <a:br>
              <a:rPr b="1" lang="en-US" sz="1100">
                <a:latin typeface="Arial"/>
                <a:ea typeface="Arial"/>
                <a:cs typeface="Arial"/>
                <a:sym typeface="Arial"/>
              </a:rPr>
            </a:br>
            <a:r>
              <a:rPr lang="en-US" sz="1100">
                <a:latin typeface="Arial"/>
                <a:ea typeface="Arial"/>
                <a:cs typeface="Arial"/>
                <a:sym typeface="Arial"/>
              </a:rPr>
              <a:t>Soms zien we, zonder het te beseffen, de behoeften van bepaalde studenten over het hoofd - bijvoorbeeld door altijd dezelfde paar studenten aan te spreken of voorbeelden te gebruiken die niet voor iedereen herkenbaar zijn. Zelfreflectie brengt deze blinde vlekken in beeld.</a:t>
            </a:r>
            <a:endParaRPr sz="1100">
              <a:latin typeface="Arial"/>
              <a:ea typeface="Arial"/>
              <a:cs typeface="Arial"/>
              <a:sym typeface="Arial"/>
            </a:endParaRPr>
          </a:p>
          <a:p>
            <a:pPr indent="0" lvl="0" marL="0" rtl="0" algn="l">
              <a:lnSpc>
                <a:spcPct val="90000"/>
              </a:lnSpc>
              <a:spcBef>
                <a:spcPts val="1200"/>
              </a:spcBef>
              <a:spcAft>
                <a:spcPts val="0"/>
              </a:spcAft>
              <a:buSzPts val="1400"/>
              <a:buNone/>
            </a:pPr>
            <a:r>
              <a:t/>
            </a:r>
            <a:endParaRPr b="1" sz="1300">
              <a:latin typeface="Arial"/>
              <a:ea typeface="Arial"/>
              <a:cs typeface="Arial"/>
              <a:sym typeface="Arial"/>
            </a:endParaRPr>
          </a:p>
        </p:txBody>
      </p:sp>
      <p:sp>
        <p:nvSpPr>
          <p:cNvPr id="144" name="Google Shape;144;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9.png"/><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g"/><Relationship Id="rId3" Type="http://schemas.openxmlformats.org/officeDocument/2006/relationships/image" Target="../media/image3.jpg"/><Relationship Id="rId4" Type="http://schemas.openxmlformats.org/officeDocument/2006/relationships/image" Target="../media/image1.png"/><Relationship Id="rId5"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1" Type="http://schemas.openxmlformats.org/officeDocument/2006/relationships/image" Target="../media/image5.png"/><Relationship Id="rId10" Type="http://schemas.openxmlformats.org/officeDocument/2006/relationships/image" Target="../media/image14.png"/><Relationship Id="rId13" Type="http://schemas.openxmlformats.org/officeDocument/2006/relationships/image" Target="../media/image15.png"/><Relationship Id="rId12" Type="http://schemas.openxmlformats.org/officeDocument/2006/relationships/image" Target="../media/image18.png"/><Relationship Id="rId1" Type="http://schemas.openxmlformats.org/officeDocument/2006/relationships/slideMaster" Target="../slideMasters/slideMaster2.xml"/><Relationship Id="rId2" Type="http://schemas.openxmlformats.org/officeDocument/2006/relationships/image" Target="../media/image9.png"/><Relationship Id="rId3" Type="http://schemas.openxmlformats.org/officeDocument/2006/relationships/image" Target="../media/image16.png"/><Relationship Id="rId4" Type="http://schemas.openxmlformats.org/officeDocument/2006/relationships/image" Target="../media/image4.png"/><Relationship Id="rId9" Type="http://schemas.openxmlformats.org/officeDocument/2006/relationships/image" Target="../media/image12.png"/><Relationship Id="rId5" Type="http://schemas.openxmlformats.org/officeDocument/2006/relationships/image" Target="../media/image6.png"/><Relationship Id="rId6" Type="http://schemas.openxmlformats.org/officeDocument/2006/relationships/image" Target="../media/image17.jpg"/><Relationship Id="rId7" Type="http://schemas.openxmlformats.org/officeDocument/2006/relationships/image" Target="../media/image13.png"/><Relationship Id="rId8" Type="http://schemas.openxmlformats.org/officeDocument/2006/relationships/image" Target="../media/image11.png"/></Relationships>
</file>

<file path=ppt/slideLayouts/_rels/slideLayout5.xml.rels><?xml version="1.0" encoding="UTF-8" standalone="yes"?><Relationships xmlns="http://schemas.openxmlformats.org/package/2006/relationships"><Relationship Id="rId11" Type="http://schemas.openxmlformats.org/officeDocument/2006/relationships/image" Target="../media/image5.png"/><Relationship Id="rId10" Type="http://schemas.openxmlformats.org/officeDocument/2006/relationships/image" Target="../media/image14.png"/><Relationship Id="rId13" Type="http://schemas.openxmlformats.org/officeDocument/2006/relationships/image" Target="../media/image15.png"/><Relationship Id="rId12" Type="http://schemas.openxmlformats.org/officeDocument/2006/relationships/image" Target="../media/image18.png"/><Relationship Id="rId1" Type="http://schemas.openxmlformats.org/officeDocument/2006/relationships/slideMaster" Target="../slideMasters/slideMaster3.xml"/><Relationship Id="rId2" Type="http://schemas.openxmlformats.org/officeDocument/2006/relationships/image" Target="../media/image9.png"/><Relationship Id="rId3" Type="http://schemas.openxmlformats.org/officeDocument/2006/relationships/image" Target="../media/image16.png"/><Relationship Id="rId4" Type="http://schemas.openxmlformats.org/officeDocument/2006/relationships/image" Target="../media/image4.png"/><Relationship Id="rId9" Type="http://schemas.openxmlformats.org/officeDocument/2006/relationships/image" Target="../media/image12.png"/><Relationship Id="rId5" Type="http://schemas.openxmlformats.org/officeDocument/2006/relationships/image" Target="../media/image6.png"/><Relationship Id="rId6" Type="http://schemas.openxmlformats.org/officeDocument/2006/relationships/image" Target="../media/image17.jpg"/><Relationship Id="rId7" Type="http://schemas.openxmlformats.org/officeDocument/2006/relationships/image" Target="../media/image13.png"/><Relationship Id="rId8" Type="http://schemas.openxmlformats.org/officeDocument/2006/relationships/image" Target="../media/image1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bg>
      <p:bgPr>
        <a:solidFill>
          <a:srgbClr val="FFFFFF"/>
        </a:solidFill>
      </p:bgPr>
    </p:bg>
    <p:spTree>
      <p:nvGrpSpPr>
        <p:cNvPr id="15" name="Shape 15"/>
        <p:cNvGrpSpPr/>
        <p:nvPr/>
      </p:nvGrpSpPr>
      <p:grpSpPr>
        <a:xfrm>
          <a:off x="0" y="0"/>
          <a:ext cx="0" cy="0"/>
          <a:chOff x="0" y="0"/>
          <a:chExt cx="0" cy="0"/>
        </a:xfrm>
      </p:grpSpPr>
      <p:pic>
        <p:nvPicPr>
          <p:cNvPr id="16" name="Google Shape;16;p11"/>
          <p:cNvPicPr preferRelativeResize="0"/>
          <p:nvPr/>
        </p:nvPicPr>
        <p:blipFill rotWithShape="1">
          <a:blip r:embed="rId2">
            <a:alphaModFix/>
          </a:blip>
          <a:srcRect b="0" l="0" r="0" t="0"/>
          <a:stretch/>
        </p:blipFill>
        <p:spPr>
          <a:xfrm>
            <a:off x="0" y="0"/>
            <a:ext cx="5135947" cy="6858000"/>
          </a:xfrm>
          <a:prstGeom prst="rect">
            <a:avLst/>
          </a:prstGeom>
          <a:noFill/>
          <a:ln>
            <a:noFill/>
          </a:ln>
        </p:spPr>
      </p:pic>
      <p:sp>
        <p:nvSpPr>
          <p:cNvPr id="17" name="Google Shape;17;p11"/>
          <p:cNvSpPr/>
          <p:nvPr/>
        </p:nvSpPr>
        <p:spPr>
          <a:xfrm>
            <a:off x="1" y="2184266"/>
            <a:ext cx="310895" cy="1331189"/>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8" name="Google Shape;18;p11"/>
          <p:cNvPicPr preferRelativeResize="0"/>
          <p:nvPr/>
        </p:nvPicPr>
        <p:blipFill rotWithShape="1">
          <a:blip r:embed="rId3">
            <a:alphaModFix/>
          </a:blip>
          <a:srcRect b="0" l="0" r="0" t="0"/>
          <a:stretch/>
        </p:blipFill>
        <p:spPr>
          <a:xfrm>
            <a:off x="759995" y="6036971"/>
            <a:ext cx="1954590" cy="754217"/>
          </a:xfrm>
          <a:prstGeom prst="rect">
            <a:avLst/>
          </a:prstGeom>
          <a:noFill/>
          <a:ln>
            <a:noFill/>
          </a:ln>
        </p:spPr>
      </p:pic>
      <p:sp>
        <p:nvSpPr>
          <p:cNvPr id="19" name="Google Shape;19;p11"/>
          <p:cNvSpPr txBox="1"/>
          <p:nvPr/>
        </p:nvSpPr>
        <p:spPr>
          <a:xfrm>
            <a:off x="2836615" y="6125538"/>
            <a:ext cx="8134996" cy="57708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50"/>
              <a:buFont typeface="Arial"/>
              <a:buNone/>
            </a:pPr>
            <a:r>
              <a:rPr b="0" i="0" lang="en-US" sz="105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20" name="Google Shape;20;p11"/>
          <p:cNvSpPr txBox="1"/>
          <p:nvPr>
            <p:ph type="ctrTitle"/>
          </p:nvPr>
        </p:nvSpPr>
        <p:spPr>
          <a:xfrm>
            <a:off x="374726" y="2184268"/>
            <a:ext cx="6914821" cy="133406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2000"/>
              <a:buFont typeface="Calibri"/>
              <a:buNone/>
              <a:defRPr b="1" sz="3200">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11"/>
          <p:cNvSpPr txBox="1"/>
          <p:nvPr>
            <p:ph idx="1" type="subTitle"/>
          </p:nvPr>
        </p:nvSpPr>
        <p:spPr>
          <a:xfrm>
            <a:off x="401324" y="3651830"/>
            <a:ext cx="6893057" cy="129283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1000"/>
              </a:spcBef>
              <a:spcAft>
                <a:spcPts val="0"/>
              </a:spcAft>
              <a:buClr>
                <a:schemeClr val="dk1"/>
              </a:buClr>
              <a:buSzPts val="1600"/>
              <a:buNone/>
              <a:defRPr b="0" i="1" sz="2800">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22" name="Google Shape;22;p11"/>
          <p:cNvSpPr/>
          <p:nvPr/>
        </p:nvSpPr>
        <p:spPr>
          <a:xfrm flipH="1" rot="-5400000">
            <a:off x="-507419" y="4140073"/>
            <a:ext cx="1331189" cy="31634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3" name="Google Shape;23;p11"/>
          <p:cNvPicPr preferRelativeResize="0"/>
          <p:nvPr/>
        </p:nvPicPr>
        <p:blipFill rotWithShape="1">
          <a:blip r:embed="rId4">
            <a:alphaModFix/>
          </a:blip>
          <a:srcRect b="0" l="0" r="0" t="0"/>
          <a:stretch/>
        </p:blipFill>
        <p:spPr>
          <a:xfrm>
            <a:off x="310896" y="331763"/>
            <a:ext cx="4020874" cy="1101324"/>
          </a:xfrm>
          <a:prstGeom prst="rect">
            <a:avLst/>
          </a:prstGeom>
          <a:noFill/>
          <a:ln>
            <a:noFill/>
          </a:ln>
        </p:spPr>
      </p:pic>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Slide">
  <p:cSld name="4_Title Slide">
    <p:spTree>
      <p:nvGrpSpPr>
        <p:cNvPr id="24" name="Shape 24"/>
        <p:cNvGrpSpPr/>
        <p:nvPr/>
      </p:nvGrpSpPr>
      <p:grpSpPr>
        <a:xfrm>
          <a:off x="0" y="0"/>
          <a:ext cx="0" cy="0"/>
          <a:chOff x="0" y="0"/>
          <a:chExt cx="0" cy="0"/>
        </a:xfrm>
      </p:grpSpPr>
      <p:pic>
        <p:nvPicPr>
          <p:cNvPr id="25" name="Google Shape;25;p12"/>
          <p:cNvPicPr preferRelativeResize="0"/>
          <p:nvPr/>
        </p:nvPicPr>
        <p:blipFill rotWithShape="1">
          <a:blip r:embed="rId2">
            <a:alphaModFix/>
          </a:blip>
          <a:srcRect b="0" l="0" r="0" t="0"/>
          <a:stretch/>
        </p:blipFill>
        <p:spPr>
          <a:xfrm>
            <a:off x="6384471" y="2628899"/>
            <a:ext cx="5807528" cy="2855769"/>
          </a:xfrm>
          <a:prstGeom prst="rect">
            <a:avLst/>
          </a:prstGeom>
          <a:noFill/>
          <a:ln>
            <a:noFill/>
          </a:ln>
        </p:spPr>
      </p:pic>
      <p:pic>
        <p:nvPicPr>
          <p:cNvPr id="26" name="Google Shape;26;p12"/>
          <p:cNvPicPr preferRelativeResize="0"/>
          <p:nvPr/>
        </p:nvPicPr>
        <p:blipFill rotWithShape="1">
          <a:blip r:embed="rId3">
            <a:alphaModFix/>
          </a:blip>
          <a:srcRect b="0" l="0" r="0" t="0"/>
          <a:stretch/>
        </p:blipFill>
        <p:spPr>
          <a:xfrm>
            <a:off x="0" y="0"/>
            <a:ext cx="5135947" cy="6858000"/>
          </a:xfrm>
          <a:prstGeom prst="rect">
            <a:avLst/>
          </a:prstGeom>
          <a:noFill/>
          <a:ln>
            <a:noFill/>
          </a:ln>
        </p:spPr>
      </p:pic>
      <p:pic>
        <p:nvPicPr>
          <p:cNvPr id="27" name="Google Shape;27;p12"/>
          <p:cNvPicPr preferRelativeResize="0"/>
          <p:nvPr/>
        </p:nvPicPr>
        <p:blipFill rotWithShape="1">
          <a:blip r:embed="rId4">
            <a:alphaModFix/>
          </a:blip>
          <a:srcRect b="0" l="0" r="0" t="0"/>
          <a:stretch/>
        </p:blipFill>
        <p:spPr>
          <a:xfrm>
            <a:off x="310896" y="331763"/>
            <a:ext cx="4020874" cy="1101324"/>
          </a:xfrm>
          <a:prstGeom prst="rect">
            <a:avLst/>
          </a:prstGeom>
          <a:noFill/>
          <a:ln>
            <a:noFill/>
          </a:ln>
        </p:spPr>
      </p:pic>
      <p:sp>
        <p:nvSpPr>
          <p:cNvPr id="28" name="Google Shape;28;p12"/>
          <p:cNvSpPr/>
          <p:nvPr/>
        </p:nvSpPr>
        <p:spPr>
          <a:xfrm>
            <a:off x="1" y="2184266"/>
            <a:ext cx="310895" cy="1331189"/>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9" name="Google Shape;29;p12"/>
          <p:cNvPicPr preferRelativeResize="0"/>
          <p:nvPr/>
        </p:nvPicPr>
        <p:blipFill rotWithShape="1">
          <a:blip r:embed="rId5">
            <a:alphaModFix/>
          </a:blip>
          <a:srcRect b="0" l="0" r="0" t="0"/>
          <a:stretch/>
        </p:blipFill>
        <p:spPr>
          <a:xfrm>
            <a:off x="759995" y="6036971"/>
            <a:ext cx="1954590" cy="754217"/>
          </a:xfrm>
          <a:prstGeom prst="rect">
            <a:avLst/>
          </a:prstGeom>
          <a:noFill/>
          <a:ln>
            <a:noFill/>
          </a:ln>
        </p:spPr>
      </p:pic>
      <p:sp>
        <p:nvSpPr>
          <p:cNvPr id="30" name="Google Shape;30;p12"/>
          <p:cNvSpPr txBox="1"/>
          <p:nvPr/>
        </p:nvSpPr>
        <p:spPr>
          <a:xfrm>
            <a:off x="2836615" y="6137080"/>
            <a:ext cx="8134996" cy="55399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31" name="Google Shape;31;p12"/>
          <p:cNvSpPr txBox="1"/>
          <p:nvPr>
            <p:ph type="ctrTitle"/>
          </p:nvPr>
        </p:nvSpPr>
        <p:spPr>
          <a:xfrm>
            <a:off x="374726" y="2184268"/>
            <a:ext cx="4899403" cy="133406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2000"/>
              <a:buFont typeface="Calibri"/>
              <a:buNone/>
              <a:defRPr b="1"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12"/>
          <p:cNvSpPr txBox="1"/>
          <p:nvPr>
            <p:ph idx="1" type="subTitle"/>
          </p:nvPr>
        </p:nvSpPr>
        <p:spPr>
          <a:xfrm>
            <a:off x="401324" y="3651830"/>
            <a:ext cx="4899403" cy="129283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1000"/>
              </a:spcBef>
              <a:spcAft>
                <a:spcPts val="0"/>
              </a:spcAft>
              <a:buClr>
                <a:schemeClr val="dk1"/>
              </a:buClr>
              <a:buSzPts val="1600"/>
              <a:buNone/>
              <a:defRPr b="0" i="1" sz="2800">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33" name="Google Shape;33;p12"/>
          <p:cNvSpPr/>
          <p:nvPr/>
        </p:nvSpPr>
        <p:spPr>
          <a:xfrm flipH="1" rot="-5400000">
            <a:off x="-507419" y="4140073"/>
            <a:ext cx="1331189" cy="31634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ext - 1col">
  <p:cSld name="Title Text - 1col">
    <p:spTree>
      <p:nvGrpSpPr>
        <p:cNvPr id="37" name="Shape 37"/>
        <p:cNvGrpSpPr/>
        <p:nvPr/>
      </p:nvGrpSpPr>
      <p:grpSpPr>
        <a:xfrm>
          <a:off x="0" y="0"/>
          <a:ext cx="0" cy="0"/>
          <a:chOff x="0" y="0"/>
          <a:chExt cx="0" cy="0"/>
        </a:xfrm>
      </p:grpSpPr>
      <p:sp>
        <p:nvSpPr>
          <p:cNvPr id="38" name="Google Shape;38;p14"/>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14"/>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lvl1pPr indent="-368300" lvl="0" marL="457200" marR="0" rtl="0" algn="l">
              <a:lnSpc>
                <a:spcPct val="90000"/>
              </a:lnSpc>
              <a:spcBef>
                <a:spcPts val="1000"/>
              </a:spcBef>
              <a:spcAft>
                <a:spcPts val="0"/>
              </a:spcAft>
              <a:buClr>
                <a:schemeClr val="accent4"/>
              </a:buClr>
              <a:buSzPts val="2200"/>
              <a:buFont typeface="Arial"/>
              <a:buChar char="•"/>
              <a:defRPr b="0" i="0" sz="2200" u="none" cap="none" strike="noStrike">
                <a:solidFill>
                  <a:schemeClr val="accent4"/>
                </a:solidFill>
                <a:latin typeface="Calibri"/>
                <a:ea typeface="Calibri"/>
                <a:cs typeface="Calibri"/>
                <a:sym typeface="Calibri"/>
              </a:defRPr>
            </a:lvl1pPr>
            <a:lvl2pPr indent="-342900" lvl="1" marL="914400" marR="0" rtl="0" algn="l">
              <a:lnSpc>
                <a:spcPct val="90000"/>
              </a:lnSpc>
              <a:spcBef>
                <a:spcPts val="500"/>
              </a:spcBef>
              <a:spcAft>
                <a:spcPts val="0"/>
              </a:spcAft>
              <a:buClr>
                <a:schemeClr val="dk1"/>
              </a:buClr>
              <a:buSzPts val="1800"/>
              <a:buFont typeface="Arial"/>
              <a:buChar char="•"/>
              <a:defRPr b="0" i="0" sz="2000" u="none" cap="none" strike="noStrike">
                <a:solidFill>
                  <a:schemeClr val="dk1"/>
                </a:solidFill>
                <a:latin typeface="Calibri"/>
                <a:ea typeface="Calibri"/>
                <a:cs typeface="Calibri"/>
                <a:sym typeface="Calibri"/>
              </a:defRPr>
            </a:lvl2pPr>
            <a:lvl3pPr indent="-320039" lvl="2" marL="1371600" marR="0" rtl="0" algn="l">
              <a:lnSpc>
                <a:spcPct val="90000"/>
              </a:lnSpc>
              <a:spcBef>
                <a:spcPts val="500"/>
              </a:spcBef>
              <a:spcAft>
                <a:spcPts val="0"/>
              </a:spcAft>
              <a:buClr>
                <a:schemeClr val="dk1"/>
              </a:buClr>
              <a:buSzPts val="1440"/>
              <a:buFont typeface="Arial"/>
              <a:buChar char="•"/>
              <a:defRPr b="0" i="0" sz="1800" u="none" cap="none" strike="noStrike">
                <a:solidFill>
                  <a:schemeClr val="dk1"/>
                </a:solidFill>
                <a:latin typeface="Calibri"/>
                <a:ea typeface="Calibri"/>
                <a:cs typeface="Calibri"/>
                <a:sym typeface="Calibri"/>
              </a:defRPr>
            </a:lvl3pPr>
            <a:lvl4pPr indent="-368300" lvl="3" marL="18288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4pPr>
            <a:lvl5pPr indent="-368300" lvl="4" marL="22860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40" name="Shape 40"/>
        <p:cNvGrpSpPr/>
        <p:nvPr/>
      </p:nvGrpSpPr>
      <p:grpSpPr>
        <a:xfrm>
          <a:off x="0" y="0"/>
          <a:ext cx="0" cy="0"/>
          <a:chOff x="0" y="0"/>
          <a:chExt cx="0" cy="0"/>
        </a:xfrm>
      </p:grpSpPr>
      <p:sp>
        <p:nvSpPr>
          <p:cNvPr id="41" name="Google Shape;41;g347aa63ff27_0_221"/>
          <p:cNvSpPr txBox="1"/>
          <p:nvPr>
            <p:ph type="ctrTitle"/>
          </p:nvPr>
        </p:nvSpPr>
        <p:spPr>
          <a:xfrm>
            <a:off x="2179865" y="2937536"/>
            <a:ext cx="7832400" cy="1600200"/>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42" name="Google Shape;42;g347aa63ff27_0_221"/>
          <p:cNvPicPr preferRelativeResize="0"/>
          <p:nvPr/>
        </p:nvPicPr>
        <p:blipFill rotWithShape="1">
          <a:blip r:embed="rId2">
            <a:alphaModFix/>
          </a:blip>
          <a:srcRect b="0" l="0" r="0" t="0"/>
          <a:stretch/>
        </p:blipFill>
        <p:spPr>
          <a:xfrm>
            <a:off x="1025498" y="6033407"/>
            <a:ext cx="1830180" cy="706211"/>
          </a:xfrm>
          <a:prstGeom prst="rect">
            <a:avLst/>
          </a:prstGeom>
          <a:noFill/>
          <a:ln>
            <a:noFill/>
          </a:ln>
        </p:spPr>
      </p:pic>
      <p:sp>
        <p:nvSpPr>
          <p:cNvPr id="43" name="Google Shape;43;g347aa63ff27_0_221"/>
          <p:cNvSpPr txBox="1"/>
          <p:nvPr/>
        </p:nvSpPr>
        <p:spPr>
          <a:xfrm>
            <a:off x="2972524" y="6109513"/>
            <a:ext cx="8062200" cy="554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44" name="Google Shape;44;g347aa63ff27_0_221"/>
          <p:cNvSpPr/>
          <p:nvPr/>
        </p:nvSpPr>
        <p:spPr>
          <a:xfrm flipH="1">
            <a:off x="2172835" y="2913643"/>
            <a:ext cx="7839300" cy="456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45" name="Google Shape;45;g347aa63ff27_0_221"/>
          <p:cNvPicPr preferRelativeResize="0"/>
          <p:nvPr/>
        </p:nvPicPr>
        <p:blipFill rotWithShape="1">
          <a:blip r:embed="rId3">
            <a:alphaModFix/>
          </a:blip>
          <a:srcRect b="0" l="0" r="0" t="0"/>
          <a:stretch/>
        </p:blipFill>
        <p:spPr>
          <a:xfrm>
            <a:off x="7421273" y="1441862"/>
            <a:ext cx="2208335" cy="1898073"/>
          </a:xfrm>
          <a:prstGeom prst="rect">
            <a:avLst/>
          </a:prstGeom>
          <a:noFill/>
          <a:ln>
            <a:noFill/>
          </a:ln>
        </p:spPr>
      </p:pic>
      <p:grpSp>
        <p:nvGrpSpPr>
          <p:cNvPr id="46" name="Google Shape;46;g347aa63ff27_0_221"/>
          <p:cNvGrpSpPr/>
          <p:nvPr/>
        </p:nvGrpSpPr>
        <p:grpSpPr>
          <a:xfrm>
            <a:off x="2179811" y="4729766"/>
            <a:ext cx="7832078" cy="1110328"/>
            <a:chOff x="2179603" y="4888792"/>
            <a:chExt cx="7798544" cy="1110328"/>
          </a:xfrm>
        </p:grpSpPr>
        <p:pic>
          <p:nvPicPr>
            <p:cNvPr id="47" name="Google Shape;47;g347aa63ff27_0_221"/>
            <p:cNvPicPr preferRelativeResize="0"/>
            <p:nvPr/>
          </p:nvPicPr>
          <p:blipFill rotWithShape="1">
            <a:blip r:embed="rId4">
              <a:alphaModFix/>
            </a:blip>
            <a:srcRect b="0" l="0" r="0" t="0"/>
            <a:stretch/>
          </p:blipFill>
          <p:spPr>
            <a:xfrm>
              <a:off x="2179603" y="4888792"/>
              <a:ext cx="1468783" cy="526545"/>
            </a:xfrm>
            <a:prstGeom prst="rect">
              <a:avLst/>
            </a:prstGeom>
            <a:noFill/>
            <a:ln>
              <a:noFill/>
            </a:ln>
          </p:spPr>
        </p:pic>
        <p:pic>
          <p:nvPicPr>
            <p:cNvPr id="48" name="Google Shape;48;g347aa63ff27_0_221"/>
            <p:cNvPicPr preferRelativeResize="0"/>
            <p:nvPr/>
          </p:nvPicPr>
          <p:blipFill rotWithShape="1">
            <a:blip r:embed="rId5">
              <a:alphaModFix/>
            </a:blip>
            <a:srcRect b="5543" l="9995" r="6842" t="21987"/>
            <a:stretch/>
          </p:blipFill>
          <p:spPr>
            <a:xfrm>
              <a:off x="3796545" y="4949617"/>
              <a:ext cx="1406759" cy="526545"/>
            </a:xfrm>
            <a:prstGeom prst="rect">
              <a:avLst/>
            </a:prstGeom>
            <a:noFill/>
            <a:ln>
              <a:noFill/>
            </a:ln>
          </p:spPr>
        </p:pic>
        <p:pic>
          <p:nvPicPr>
            <p:cNvPr id="49" name="Google Shape;49;g347aa63ff27_0_221"/>
            <p:cNvPicPr preferRelativeResize="0"/>
            <p:nvPr/>
          </p:nvPicPr>
          <p:blipFill rotWithShape="1">
            <a:blip r:embed="rId6">
              <a:alphaModFix/>
            </a:blip>
            <a:srcRect b="0" l="0" r="0" t="0"/>
            <a:stretch/>
          </p:blipFill>
          <p:spPr>
            <a:xfrm>
              <a:off x="5134273" y="4888792"/>
              <a:ext cx="1053679" cy="602102"/>
            </a:xfrm>
            <a:prstGeom prst="rect">
              <a:avLst/>
            </a:prstGeom>
            <a:noFill/>
            <a:ln>
              <a:noFill/>
            </a:ln>
          </p:spPr>
        </p:pic>
        <p:pic>
          <p:nvPicPr>
            <p:cNvPr id="50" name="Google Shape;50;g347aa63ff27_0_221"/>
            <p:cNvPicPr preferRelativeResize="0"/>
            <p:nvPr/>
          </p:nvPicPr>
          <p:blipFill rotWithShape="1">
            <a:blip r:embed="rId7">
              <a:alphaModFix/>
            </a:blip>
            <a:srcRect b="0" l="0" r="0" t="0"/>
            <a:stretch/>
          </p:blipFill>
          <p:spPr>
            <a:xfrm>
              <a:off x="6187951" y="4960895"/>
              <a:ext cx="1500530" cy="545647"/>
            </a:xfrm>
            <a:prstGeom prst="rect">
              <a:avLst/>
            </a:prstGeom>
            <a:noFill/>
            <a:ln>
              <a:noFill/>
            </a:ln>
          </p:spPr>
        </p:pic>
        <p:pic>
          <p:nvPicPr>
            <p:cNvPr id="51" name="Google Shape;51;g347aa63ff27_0_221"/>
            <p:cNvPicPr preferRelativeResize="0"/>
            <p:nvPr/>
          </p:nvPicPr>
          <p:blipFill rotWithShape="1">
            <a:blip r:embed="rId8">
              <a:alphaModFix/>
            </a:blip>
            <a:srcRect b="0" l="6518" r="6455" t="2903"/>
            <a:stretch/>
          </p:blipFill>
          <p:spPr>
            <a:xfrm>
              <a:off x="7781600" y="4945247"/>
              <a:ext cx="2196547" cy="545647"/>
            </a:xfrm>
            <a:prstGeom prst="rect">
              <a:avLst/>
            </a:prstGeom>
            <a:noFill/>
            <a:ln>
              <a:noFill/>
            </a:ln>
          </p:spPr>
        </p:pic>
        <p:pic>
          <p:nvPicPr>
            <p:cNvPr id="52" name="Google Shape;52;g347aa63ff27_0_221"/>
            <p:cNvPicPr preferRelativeResize="0"/>
            <p:nvPr/>
          </p:nvPicPr>
          <p:blipFill rotWithShape="1">
            <a:blip r:embed="rId9">
              <a:alphaModFix/>
            </a:blip>
            <a:srcRect b="0" l="0" r="0" t="0"/>
            <a:stretch/>
          </p:blipFill>
          <p:spPr>
            <a:xfrm>
              <a:off x="2288672" y="5654827"/>
              <a:ext cx="1679028" cy="342900"/>
            </a:xfrm>
            <a:prstGeom prst="rect">
              <a:avLst/>
            </a:prstGeom>
            <a:noFill/>
            <a:ln>
              <a:noFill/>
            </a:ln>
          </p:spPr>
        </p:pic>
        <p:pic>
          <p:nvPicPr>
            <p:cNvPr id="53" name="Google Shape;53;g347aa63ff27_0_221"/>
            <p:cNvPicPr preferRelativeResize="0"/>
            <p:nvPr/>
          </p:nvPicPr>
          <p:blipFill rotWithShape="1">
            <a:blip r:embed="rId10">
              <a:alphaModFix/>
            </a:blip>
            <a:srcRect b="0" l="0" r="0" t="0"/>
            <a:stretch/>
          </p:blipFill>
          <p:spPr>
            <a:xfrm>
              <a:off x="4247100" y="5578646"/>
              <a:ext cx="2083568" cy="414346"/>
            </a:xfrm>
            <a:prstGeom prst="rect">
              <a:avLst/>
            </a:prstGeom>
            <a:noFill/>
            <a:ln>
              <a:noFill/>
            </a:ln>
          </p:spPr>
        </p:pic>
        <p:pic>
          <p:nvPicPr>
            <p:cNvPr id="54" name="Google Shape;54;g347aa63ff27_0_221"/>
            <p:cNvPicPr preferRelativeResize="0"/>
            <p:nvPr/>
          </p:nvPicPr>
          <p:blipFill rotWithShape="1">
            <a:blip r:embed="rId11">
              <a:alphaModFix/>
            </a:blip>
            <a:srcRect b="0" l="0" r="0" t="0"/>
            <a:stretch/>
          </p:blipFill>
          <p:spPr>
            <a:xfrm>
              <a:off x="6500192" y="5578645"/>
              <a:ext cx="1357332" cy="414344"/>
            </a:xfrm>
            <a:prstGeom prst="rect">
              <a:avLst/>
            </a:prstGeom>
            <a:noFill/>
            <a:ln>
              <a:noFill/>
            </a:ln>
          </p:spPr>
        </p:pic>
        <p:pic>
          <p:nvPicPr>
            <p:cNvPr id="55" name="Google Shape;55;g347aa63ff27_0_221"/>
            <p:cNvPicPr preferRelativeResize="0"/>
            <p:nvPr/>
          </p:nvPicPr>
          <p:blipFill rotWithShape="1">
            <a:blip r:embed="rId12">
              <a:alphaModFix/>
            </a:blip>
            <a:srcRect b="0" l="0" r="0" t="0"/>
            <a:stretch/>
          </p:blipFill>
          <p:spPr>
            <a:xfrm>
              <a:off x="8024163" y="5561390"/>
              <a:ext cx="897748" cy="414345"/>
            </a:xfrm>
            <a:prstGeom prst="rect">
              <a:avLst/>
            </a:prstGeom>
            <a:noFill/>
            <a:ln>
              <a:noFill/>
            </a:ln>
          </p:spPr>
        </p:pic>
        <p:pic>
          <p:nvPicPr>
            <p:cNvPr id="56" name="Google Shape;56;g347aa63ff27_0_221"/>
            <p:cNvPicPr preferRelativeResize="0"/>
            <p:nvPr/>
          </p:nvPicPr>
          <p:blipFill rotWithShape="1">
            <a:blip r:embed="rId13">
              <a:alphaModFix/>
            </a:blip>
            <a:srcRect b="0" l="0" r="0" t="0"/>
            <a:stretch/>
          </p:blipFill>
          <p:spPr>
            <a:xfrm>
              <a:off x="9179152" y="5522870"/>
              <a:ext cx="457200" cy="476250"/>
            </a:xfrm>
            <a:prstGeom prst="rect">
              <a:avLst/>
            </a:prstGeom>
            <a:noFill/>
            <a:ln>
              <a:noFill/>
            </a:ln>
          </p:spPr>
        </p:pic>
      </p:gr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60" name="Shape 60"/>
        <p:cNvGrpSpPr/>
        <p:nvPr/>
      </p:nvGrpSpPr>
      <p:grpSpPr>
        <a:xfrm>
          <a:off x="0" y="0"/>
          <a:ext cx="0" cy="0"/>
          <a:chOff x="0" y="0"/>
          <a:chExt cx="0" cy="0"/>
        </a:xfrm>
      </p:grpSpPr>
      <p:sp>
        <p:nvSpPr>
          <p:cNvPr id="61" name="Google Shape;61;g35773d0f0ee_0_63"/>
          <p:cNvSpPr txBox="1"/>
          <p:nvPr>
            <p:ph type="ctrTitle"/>
          </p:nvPr>
        </p:nvSpPr>
        <p:spPr>
          <a:xfrm>
            <a:off x="2179865" y="2937536"/>
            <a:ext cx="7832400" cy="1600200"/>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62" name="Google Shape;62;g35773d0f0ee_0_63"/>
          <p:cNvPicPr preferRelativeResize="0"/>
          <p:nvPr/>
        </p:nvPicPr>
        <p:blipFill rotWithShape="1">
          <a:blip r:embed="rId2">
            <a:alphaModFix/>
          </a:blip>
          <a:srcRect b="0" l="0" r="0" t="0"/>
          <a:stretch/>
        </p:blipFill>
        <p:spPr>
          <a:xfrm>
            <a:off x="1025498" y="6033407"/>
            <a:ext cx="1830180" cy="706211"/>
          </a:xfrm>
          <a:prstGeom prst="rect">
            <a:avLst/>
          </a:prstGeom>
          <a:noFill/>
          <a:ln>
            <a:noFill/>
          </a:ln>
        </p:spPr>
      </p:pic>
      <p:sp>
        <p:nvSpPr>
          <p:cNvPr id="63" name="Google Shape;63;g35773d0f0ee_0_63"/>
          <p:cNvSpPr txBox="1"/>
          <p:nvPr/>
        </p:nvSpPr>
        <p:spPr>
          <a:xfrm>
            <a:off x="2972524" y="6109513"/>
            <a:ext cx="8062200" cy="554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64" name="Google Shape;64;g35773d0f0ee_0_63"/>
          <p:cNvSpPr/>
          <p:nvPr/>
        </p:nvSpPr>
        <p:spPr>
          <a:xfrm flipH="1">
            <a:off x="2172835" y="2913643"/>
            <a:ext cx="7839300" cy="456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65" name="Google Shape;65;g35773d0f0ee_0_63"/>
          <p:cNvPicPr preferRelativeResize="0"/>
          <p:nvPr/>
        </p:nvPicPr>
        <p:blipFill rotWithShape="1">
          <a:blip r:embed="rId3">
            <a:alphaModFix/>
          </a:blip>
          <a:srcRect b="0" l="0" r="0" t="0"/>
          <a:stretch/>
        </p:blipFill>
        <p:spPr>
          <a:xfrm>
            <a:off x="7421273" y="1441862"/>
            <a:ext cx="2208335" cy="1898073"/>
          </a:xfrm>
          <a:prstGeom prst="rect">
            <a:avLst/>
          </a:prstGeom>
          <a:noFill/>
          <a:ln>
            <a:noFill/>
          </a:ln>
        </p:spPr>
      </p:pic>
      <p:grpSp>
        <p:nvGrpSpPr>
          <p:cNvPr id="66" name="Google Shape;66;g35773d0f0ee_0_63"/>
          <p:cNvGrpSpPr/>
          <p:nvPr/>
        </p:nvGrpSpPr>
        <p:grpSpPr>
          <a:xfrm>
            <a:off x="2179811" y="4729766"/>
            <a:ext cx="7832078" cy="1110328"/>
            <a:chOff x="2179603" y="4888792"/>
            <a:chExt cx="7798544" cy="1110328"/>
          </a:xfrm>
        </p:grpSpPr>
        <p:pic>
          <p:nvPicPr>
            <p:cNvPr id="67" name="Google Shape;67;g35773d0f0ee_0_63"/>
            <p:cNvPicPr preferRelativeResize="0"/>
            <p:nvPr/>
          </p:nvPicPr>
          <p:blipFill rotWithShape="1">
            <a:blip r:embed="rId4">
              <a:alphaModFix/>
            </a:blip>
            <a:srcRect b="0" l="0" r="0" t="0"/>
            <a:stretch/>
          </p:blipFill>
          <p:spPr>
            <a:xfrm>
              <a:off x="2179603" y="4888792"/>
              <a:ext cx="1468783" cy="526545"/>
            </a:xfrm>
            <a:prstGeom prst="rect">
              <a:avLst/>
            </a:prstGeom>
            <a:noFill/>
            <a:ln>
              <a:noFill/>
            </a:ln>
          </p:spPr>
        </p:pic>
        <p:pic>
          <p:nvPicPr>
            <p:cNvPr id="68" name="Google Shape;68;g35773d0f0ee_0_63"/>
            <p:cNvPicPr preferRelativeResize="0"/>
            <p:nvPr/>
          </p:nvPicPr>
          <p:blipFill rotWithShape="1">
            <a:blip r:embed="rId5">
              <a:alphaModFix/>
            </a:blip>
            <a:srcRect b="5543" l="9995" r="6842" t="21987"/>
            <a:stretch/>
          </p:blipFill>
          <p:spPr>
            <a:xfrm>
              <a:off x="3796545" y="4949617"/>
              <a:ext cx="1406759" cy="526545"/>
            </a:xfrm>
            <a:prstGeom prst="rect">
              <a:avLst/>
            </a:prstGeom>
            <a:noFill/>
            <a:ln>
              <a:noFill/>
            </a:ln>
          </p:spPr>
        </p:pic>
        <p:pic>
          <p:nvPicPr>
            <p:cNvPr id="69" name="Google Shape;69;g35773d0f0ee_0_63"/>
            <p:cNvPicPr preferRelativeResize="0"/>
            <p:nvPr/>
          </p:nvPicPr>
          <p:blipFill rotWithShape="1">
            <a:blip r:embed="rId6">
              <a:alphaModFix/>
            </a:blip>
            <a:srcRect b="0" l="0" r="0" t="0"/>
            <a:stretch/>
          </p:blipFill>
          <p:spPr>
            <a:xfrm>
              <a:off x="5134273" y="4888792"/>
              <a:ext cx="1053679" cy="602102"/>
            </a:xfrm>
            <a:prstGeom prst="rect">
              <a:avLst/>
            </a:prstGeom>
            <a:noFill/>
            <a:ln>
              <a:noFill/>
            </a:ln>
          </p:spPr>
        </p:pic>
        <p:pic>
          <p:nvPicPr>
            <p:cNvPr id="70" name="Google Shape;70;g35773d0f0ee_0_63"/>
            <p:cNvPicPr preferRelativeResize="0"/>
            <p:nvPr/>
          </p:nvPicPr>
          <p:blipFill rotWithShape="1">
            <a:blip r:embed="rId7">
              <a:alphaModFix/>
            </a:blip>
            <a:srcRect b="0" l="0" r="0" t="0"/>
            <a:stretch/>
          </p:blipFill>
          <p:spPr>
            <a:xfrm>
              <a:off x="6187951" y="4960895"/>
              <a:ext cx="1500530" cy="545647"/>
            </a:xfrm>
            <a:prstGeom prst="rect">
              <a:avLst/>
            </a:prstGeom>
            <a:noFill/>
            <a:ln>
              <a:noFill/>
            </a:ln>
          </p:spPr>
        </p:pic>
        <p:pic>
          <p:nvPicPr>
            <p:cNvPr id="71" name="Google Shape;71;g35773d0f0ee_0_63"/>
            <p:cNvPicPr preferRelativeResize="0"/>
            <p:nvPr/>
          </p:nvPicPr>
          <p:blipFill rotWithShape="1">
            <a:blip r:embed="rId8">
              <a:alphaModFix/>
            </a:blip>
            <a:srcRect b="0" l="6518" r="6455" t="2903"/>
            <a:stretch/>
          </p:blipFill>
          <p:spPr>
            <a:xfrm>
              <a:off x="7781600" y="4945247"/>
              <a:ext cx="2196547" cy="545647"/>
            </a:xfrm>
            <a:prstGeom prst="rect">
              <a:avLst/>
            </a:prstGeom>
            <a:noFill/>
            <a:ln>
              <a:noFill/>
            </a:ln>
          </p:spPr>
        </p:pic>
        <p:pic>
          <p:nvPicPr>
            <p:cNvPr id="72" name="Google Shape;72;g35773d0f0ee_0_63"/>
            <p:cNvPicPr preferRelativeResize="0"/>
            <p:nvPr/>
          </p:nvPicPr>
          <p:blipFill rotWithShape="1">
            <a:blip r:embed="rId9">
              <a:alphaModFix/>
            </a:blip>
            <a:srcRect b="0" l="0" r="0" t="0"/>
            <a:stretch/>
          </p:blipFill>
          <p:spPr>
            <a:xfrm>
              <a:off x="2288672" y="5654827"/>
              <a:ext cx="1679028" cy="342900"/>
            </a:xfrm>
            <a:prstGeom prst="rect">
              <a:avLst/>
            </a:prstGeom>
            <a:noFill/>
            <a:ln>
              <a:noFill/>
            </a:ln>
          </p:spPr>
        </p:pic>
        <p:pic>
          <p:nvPicPr>
            <p:cNvPr id="73" name="Google Shape;73;g35773d0f0ee_0_63"/>
            <p:cNvPicPr preferRelativeResize="0"/>
            <p:nvPr/>
          </p:nvPicPr>
          <p:blipFill rotWithShape="1">
            <a:blip r:embed="rId10">
              <a:alphaModFix/>
            </a:blip>
            <a:srcRect b="0" l="0" r="0" t="0"/>
            <a:stretch/>
          </p:blipFill>
          <p:spPr>
            <a:xfrm>
              <a:off x="4247100" y="5578646"/>
              <a:ext cx="2083568" cy="414346"/>
            </a:xfrm>
            <a:prstGeom prst="rect">
              <a:avLst/>
            </a:prstGeom>
            <a:noFill/>
            <a:ln>
              <a:noFill/>
            </a:ln>
          </p:spPr>
        </p:pic>
        <p:pic>
          <p:nvPicPr>
            <p:cNvPr id="74" name="Google Shape;74;g35773d0f0ee_0_63"/>
            <p:cNvPicPr preferRelativeResize="0"/>
            <p:nvPr/>
          </p:nvPicPr>
          <p:blipFill rotWithShape="1">
            <a:blip r:embed="rId11">
              <a:alphaModFix/>
            </a:blip>
            <a:srcRect b="0" l="0" r="0" t="0"/>
            <a:stretch/>
          </p:blipFill>
          <p:spPr>
            <a:xfrm>
              <a:off x="6500192" y="5578645"/>
              <a:ext cx="1357332" cy="414344"/>
            </a:xfrm>
            <a:prstGeom prst="rect">
              <a:avLst/>
            </a:prstGeom>
            <a:noFill/>
            <a:ln>
              <a:noFill/>
            </a:ln>
          </p:spPr>
        </p:pic>
        <p:pic>
          <p:nvPicPr>
            <p:cNvPr id="75" name="Google Shape;75;g35773d0f0ee_0_63"/>
            <p:cNvPicPr preferRelativeResize="0"/>
            <p:nvPr/>
          </p:nvPicPr>
          <p:blipFill rotWithShape="1">
            <a:blip r:embed="rId12">
              <a:alphaModFix/>
            </a:blip>
            <a:srcRect b="0" l="0" r="0" t="0"/>
            <a:stretch/>
          </p:blipFill>
          <p:spPr>
            <a:xfrm>
              <a:off x="8024163" y="5561390"/>
              <a:ext cx="897748" cy="414345"/>
            </a:xfrm>
            <a:prstGeom prst="rect">
              <a:avLst/>
            </a:prstGeom>
            <a:noFill/>
            <a:ln>
              <a:noFill/>
            </a:ln>
          </p:spPr>
        </p:pic>
        <p:pic>
          <p:nvPicPr>
            <p:cNvPr id="76" name="Google Shape;76;g35773d0f0ee_0_63"/>
            <p:cNvPicPr preferRelativeResize="0"/>
            <p:nvPr/>
          </p:nvPicPr>
          <p:blipFill rotWithShape="1">
            <a:blip r:embed="rId13">
              <a:alphaModFix/>
            </a:blip>
            <a:srcRect b="0" l="0" r="0" t="0"/>
            <a:stretch/>
          </p:blipFill>
          <p:spPr>
            <a:xfrm>
              <a:off x="9179152" y="5522870"/>
              <a:ext cx="457200" cy="476250"/>
            </a:xfrm>
            <a:prstGeom prst="rect">
              <a:avLst/>
            </a:prstGeom>
            <a:noFill/>
            <a:ln>
              <a:noFill/>
            </a:ln>
          </p:spPr>
        </p:pic>
      </p:gr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ext - 1col">
  <p:cSld name="Title Text - 1col">
    <p:spTree>
      <p:nvGrpSpPr>
        <p:cNvPr id="77" name="Shape 77"/>
        <p:cNvGrpSpPr/>
        <p:nvPr/>
      </p:nvGrpSpPr>
      <p:grpSpPr>
        <a:xfrm>
          <a:off x="0" y="0"/>
          <a:ext cx="0" cy="0"/>
          <a:chOff x="0" y="0"/>
          <a:chExt cx="0" cy="0"/>
        </a:xfrm>
      </p:grpSpPr>
      <p:sp>
        <p:nvSpPr>
          <p:cNvPr id="78" name="Google Shape;78;g35773d0f0ee_0_60"/>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g35773d0f0ee_0_60"/>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lvl1pPr indent="-368300" lvl="0" marL="457200" marR="0" rtl="0" algn="l">
              <a:lnSpc>
                <a:spcPct val="90000"/>
              </a:lnSpc>
              <a:spcBef>
                <a:spcPts val="1000"/>
              </a:spcBef>
              <a:spcAft>
                <a:spcPts val="0"/>
              </a:spcAft>
              <a:buClr>
                <a:schemeClr val="accent4"/>
              </a:buClr>
              <a:buSzPts val="2200"/>
              <a:buFont typeface="Arial"/>
              <a:buChar char="•"/>
              <a:defRPr b="0" i="0" sz="2200" u="none" cap="none" strike="noStrike">
                <a:solidFill>
                  <a:schemeClr val="accent4"/>
                </a:solidFill>
                <a:latin typeface="Calibri"/>
                <a:ea typeface="Calibri"/>
                <a:cs typeface="Calibri"/>
                <a:sym typeface="Calibri"/>
              </a:defRPr>
            </a:lvl1pPr>
            <a:lvl2pPr indent="-342900" lvl="1" marL="914400" marR="0" rtl="0" algn="l">
              <a:lnSpc>
                <a:spcPct val="90000"/>
              </a:lnSpc>
              <a:spcBef>
                <a:spcPts val="500"/>
              </a:spcBef>
              <a:spcAft>
                <a:spcPts val="0"/>
              </a:spcAft>
              <a:buClr>
                <a:schemeClr val="dk1"/>
              </a:buClr>
              <a:buSzPts val="1800"/>
              <a:buFont typeface="Arial"/>
              <a:buChar char="•"/>
              <a:defRPr b="0" i="0" sz="2000" u="none" cap="none" strike="noStrike">
                <a:solidFill>
                  <a:schemeClr val="dk1"/>
                </a:solidFill>
                <a:latin typeface="Calibri"/>
                <a:ea typeface="Calibri"/>
                <a:cs typeface="Calibri"/>
                <a:sym typeface="Calibri"/>
              </a:defRPr>
            </a:lvl2pPr>
            <a:lvl3pPr indent="-320039" lvl="2" marL="1371600" marR="0" rtl="0" algn="l">
              <a:lnSpc>
                <a:spcPct val="90000"/>
              </a:lnSpc>
              <a:spcBef>
                <a:spcPts val="500"/>
              </a:spcBef>
              <a:spcAft>
                <a:spcPts val="0"/>
              </a:spcAft>
              <a:buClr>
                <a:schemeClr val="dk1"/>
              </a:buClr>
              <a:buSzPts val="1440"/>
              <a:buFont typeface="Arial"/>
              <a:buChar char="•"/>
              <a:defRPr b="0" i="0" sz="1800" u="none" cap="none" strike="noStrike">
                <a:solidFill>
                  <a:schemeClr val="dk1"/>
                </a:solidFill>
                <a:latin typeface="Calibri"/>
                <a:ea typeface="Calibri"/>
                <a:cs typeface="Calibri"/>
                <a:sym typeface="Calibri"/>
              </a:defRPr>
            </a:lvl3pPr>
            <a:lvl4pPr indent="-368300" lvl="3" marL="18288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4pPr>
            <a:lvl5pPr indent="-368300" lvl="4" marL="22860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theme" Target="../theme/theme3.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slideLayout" Target="../slideLayouts/slideLayout4.xml"/><Relationship Id="rId3"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slideLayout" Target="../slideLayouts/slideLayout6.xml"/><Relationship Id="rId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alpha val="47843"/>
          </a:srgbClr>
        </a:solidFill>
      </p:bgPr>
    </p:bg>
    <p:spTree>
      <p:nvGrpSpPr>
        <p:cNvPr id="9" name="Shape 9"/>
        <p:cNvGrpSpPr/>
        <p:nvPr/>
      </p:nvGrpSpPr>
      <p:grpSpPr>
        <a:xfrm>
          <a:off x="0" y="0"/>
          <a:ext cx="0" cy="0"/>
          <a:chOff x="0" y="0"/>
          <a:chExt cx="0" cy="0"/>
        </a:xfrm>
      </p:grpSpPr>
      <p:sp>
        <p:nvSpPr>
          <p:cNvPr id="10" name="Google Shape;10;p10"/>
          <p:cNvSpPr txBox="1"/>
          <p:nvPr>
            <p:ph type="title"/>
          </p:nvPr>
        </p:nvSpPr>
        <p:spPr>
          <a:xfrm>
            <a:off x="838200" y="365129"/>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1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10"/>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98989"/>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p10"/>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98989"/>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4" name="Google Shape;14;p10"/>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alpha val="0"/>
          </a:schemeClr>
        </a:solidFill>
      </p:bgPr>
    </p:bg>
    <p:spTree>
      <p:nvGrpSpPr>
        <p:cNvPr id="34" name="Shape 34"/>
        <p:cNvGrpSpPr/>
        <p:nvPr/>
      </p:nvGrpSpPr>
      <p:grpSpPr>
        <a:xfrm>
          <a:off x="0" y="0"/>
          <a:ext cx="0" cy="0"/>
          <a:chOff x="0" y="0"/>
          <a:chExt cx="0" cy="0"/>
        </a:xfrm>
      </p:grpSpPr>
      <p:sp>
        <p:nvSpPr>
          <p:cNvPr id="35" name="Google Shape;35;p13"/>
          <p:cNvSpPr/>
          <p:nvPr/>
        </p:nvSpPr>
        <p:spPr>
          <a:xfrm>
            <a:off x="0" y="0"/>
            <a:ext cx="12192000" cy="797521"/>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Open Sans"/>
              <a:ea typeface="Open Sans"/>
              <a:cs typeface="Open Sans"/>
              <a:sym typeface="Open Sans"/>
            </a:endParaRPr>
          </a:p>
        </p:txBody>
      </p:sp>
      <p:sp>
        <p:nvSpPr>
          <p:cNvPr id="36" name="Google Shape;36;p13"/>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lvl1pPr lvl="0" marR="0" rtl="0" algn="l">
              <a:lnSpc>
                <a:spcPct val="90000"/>
              </a:lnSpc>
              <a:spcBef>
                <a:spcPts val="0"/>
              </a:spcBef>
              <a:spcAft>
                <a:spcPts val="0"/>
              </a:spcAft>
              <a:buClr>
                <a:schemeClr val="lt2"/>
              </a:buClr>
              <a:buSzPts val="3800"/>
              <a:buFont typeface="Calibri"/>
              <a:buNone/>
              <a:defRPr b="0" i="0" sz="3800" u="none" cap="none" strike="noStrike">
                <a:solidFill>
                  <a:schemeClr val="lt2"/>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52" r:id="rId1"/>
    <p:sldLayoutId id="2147483653" r:id="rId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alpha val="0"/>
          </a:schemeClr>
        </a:solidFill>
      </p:bgPr>
    </p:bg>
    <p:spTree>
      <p:nvGrpSpPr>
        <p:cNvPr id="57" name="Shape 57"/>
        <p:cNvGrpSpPr/>
        <p:nvPr/>
      </p:nvGrpSpPr>
      <p:grpSpPr>
        <a:xfrm>
          <a:off x="0" y="0"/>
          <a:ext cx="0" cy="0"/>
          <a:chOff x="0" y="0"/>
          <a:chExt cx="0" cy="0"/>
        </a:xfrm>
      </p:grpSpPr>
      <p:sp>
        <p:nvSpPr>
          <p:cNvPr id="58" name="Google Shape;58;g35773d0f0ee_0_57"/>
          <p:cNvSpPr/>
          <p:nvPr/>
        </p:nvSpPr>
        <p:spPr>
          <a:xfrm>
            <a:off x="0" y="0"/>
            <a:ext cx="12192000" cy="797400"/>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Open Sans"/>
              <a:ea typeface="Open Sans"/>
              <a:cs typeface="Open Sans"/>
              <a:sym typeface="Open Sans"/>
            </a:endParaRPr>
          </a:p>
        </p:txBody>
      </p:sp>
      <p:sp>
        <p:nvSpPr>
          <p:cNvPr id="59" name="Google Shape;59;g35773d0f0ee_0_5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lvl1pPr lvl="0" marR="0" rtl="0" algn="l">
              <a:lnSpc>
                <a:spcPct val="90000"/>
              </a:lnSpc>
              <a:spcBef>
                <a:spcPts val="0"/>
              </a:spcBef>
              <a:spcAft>
                <a:spcPts val="0"/>
              </a:spcAft>
              <a:buClr>
                <a:schemeClr val="lt2"/>
              </a:buClr>
              <a:buSzPts val="3800"/>
              <a:buFont typeface="Calibri"/>
              <a:buNone/>
              <a:defRPr b="0" i="0" sz="3800" u="none" cap="none" strike="noStrike">
                <a:solidFill>
                  <a:schemeClr val="lt2"/>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55" r:id="rId1"/>
    <p:sldLayoutId id="2147483656" r:id="rId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42.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37.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3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3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3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comments" Target="../comments/commen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3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3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33.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33.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hyperlink" Target="https://education.ec.europa.eu/document/selfie-questionnaires" TargetMode="External"/><Relationship Id="rId4" Type="http://schemas.openxmlformats.org/officeDocument/2006/relationships/image" Target="../media/image4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4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image" Target="../media/image45.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40.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 Id="rId3" Type="http://schemas.openxmlformats.org/officeDocument/2006/relationships/image" Target="../media/image4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 Id="rId3" Type="http://schemas.openxmlformats.org/officeDocument/2006/relationships/hyperlink" Target="https://education.ec.europa.eu/selfie" TargetMode="External"/><Relationship Id="rId4" Type="http://schemas.openxmlformats.org/officeDocument/2006/relationships/hyperlink" Target="https://education.ec.europa.eu/selfie" TargetMode="External"/><Relationship Id="rId5" Type="http://schemas.openxmlformats.org/officeDocument/2006/relationships/hyperlink" Target="https://iste.org/standards/educators" TargetMode="External"/><Relationship Id="rId6" Type="http://schemas.openxmlformats.org/officeDocument/2006/relationships/hyperlink" Target="https://iste.org/standards/educators" TargetMode="External"/><Relationship Id="rId7" Type="http://schemas.openxmlformats.org/officeDocument/2006/relationships/hyperlink" Target="https://www.edutopia.org/" TargetMode="External"/><Relationship Id="rId8" Type="http://schemas.openxmlformats.org/officeDocument/2006/relationships/hyperlink" Target="https://education.ec.europa.eu/selfie-for-teachers"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1" Type="http://schemas.openxmlformats.org/officeDocument/2006/relationships/image" Target="../media/image18.png"/><Relationship Id="rId10" Type="http://schemas.openxmlformats.org/officeDocument/2006/relationships/image" Target="../media/image5.png"/><Relationship Id="rId13" Type="http://schemas.openxmlformats.org/officeDocument/2006/relationships/hyperlink" Target="https://tinker-project.eu/elearning/" TargetMode="External"/><Relationship Id="rId12" Type="http://schemas.openxmlformats.org/officeDocument/2006/relationships/image" Target="../media/image15.png"/><Relationship Id="rId1" Type="http://schemas.openxmlformats.org/officeDocument/2006/relationships/slideLayout" Target="../slideLayouts/slideLayout5.xml"/><Relationship Id="rId2" Type="http://schemas.openxmlformats.org/officeDocument/2006/relationships/notesSlide" Target="../notesSlides/notesSlide34.xml"/><Relationship Id="rId3" Type="http://schemas.openxmlformats.org/officeDocument/2006/relationships/image" Target="../media/image4.png"/><Relationship Id="rId4" Type="http://schemas.openxmlformats.org/officeDocument/2006/relationships/image" Target="../media/image6.png"/><Relationship Id="rId9" Type="http://schemas.openxmlformats.org/officeDocument/2006/relationships/image" Target="../media/image14.png"/><Relationship Id="rId15" Type="http://schemas.openxmlformats.org/officeDocument/2006/relationships/hyperlink" Target="https://creativecommons.org/licenses/by-nc-nd/4.0/" TargetMode="External"/><Relationship Id="rId14" Type="http://schemas.openxmlformats.org/officeDocument/2006/relationships/image" Target="../media/image44.png"/><Relationship Id="rId5" Type="http://schemas.openxmlformats.org/officeDocument/2006/relationships/image" Target="../media/image17.jpg"/><Relationship Id="rId6" Type="http://schemas.openxmlformats.org/officeDocument/2006/relationships/image" Target="../media/image13.png"/><Relationship Id="rId7" Type="http://schemas.openxmlformats.org/officeDocument/2006/relationships/image" Target="../media/image11.png"/><Relationship Id="rId8" Type="http://schemas.openxmlformats.org/officeDocument/2006/relationships/image" Target="../media/image1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36.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30.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33.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3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3"/>
          <p:cNvSpPr txBox="1"/>
          <p:nvPr>
            <p:ph type="ctrTitle"/>
          </p:nvPr>
        </p:nvSpPr>
        <p:spPr>
          <a:xfrm>
            <a:off x="374726" y="2184268"/>
            <a:ext cx="6914821" cy="133406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69444"/>
              <a:buFont typeface="Calibri"/>
              <a:buNone/>
            </a:pPr>
            <a:r>
              <a:rPr lang="en-US"/>
              <a:t>WP3: Docententraining voor authentiek en genderinclusief informaticaonderwijs</a:t>
            </a:r>
            <a:endParaRPr/>
          </a:p>
        </p:txBody>
      </p:sp>
      <p:sp>
        <p:nvSpPr>
          <p:cNvPr id="85" name="Google Shape;85;p3"/>
          <p:cNvSpPr txBox="1"/>
          <p:nvPr>
            <p:ph idx="1" type="subTitle"/>
          </p:nvPr>
        </p:nvSpPr>
        <p:spPr>
          <a:xfrm>
            <a:off x="401324" y="3651830"/>
            <a:ext cx="6893057" cy="1292830"/>
          </a:xfrm>
          <a:prstGeom prst="rect">
            <a:avLst/>
          </a:prstGeom>
          <a:noFill/>
          <a:ln>
            <a:noFill/>
          </a:ln>
        </p:spPr>
        <p:txBody>
          <a:bodyPr anchorCtr="0" anchor="ctr" bIns="45700" lIns="91425" spcFirstLastPara="1" rIns="91425" wrap="square" tIns="45700">
            <a:normAutofit/>
          </a:bodyPr>
          <a:lstStyle/>
          <a:p>
            <a:pPr indent="-406400" lvl="0" marL="457200" rtl="0" algn="l">
              <a:lnSpc>
                <a:spcPct val="90000"/>
              </a:lnSpc>
              <a:spcBef>
                <a:spcPts val="1000"/>
              </a:spcBef>
              <a:spcAft>
                <a:spcPts val="0"/>
              </a:spcAft>
              <a:buClr>
                <a:schemeClr val="dk1"/>
              </a:buClr>
              <a:buSzPts val="1600"/>
              <a:buNone/>
            </a:pPr>
            <a:r>
              <a:rPr lang="en-US"/>
              <a:t>TINKER training voor secundair onderwijs</a:t>
            </a:r>
            <a:endParaRPr/>
          </a:p>
          <a:p>
            <a:pPr indent="-406400" lvl="0" marL="457200" rtl="0" algn="l">
              <a:lnSpc>
                <a:spcPct val="90000"/>
              </a:lnSpc>
              <a:spcBef>
                <a:spcPts val="1000"/>
              </a:spcBef>
              <a:spcAft>
                <a:spcPts val="0"/>
              </a:spcAft>
              <a:buClr>
                <a:schemeClr val="dk1"/>
              </a:buClr>
              <a:buSzPts val="1600"/>
              <a:buNone/>
            </a:pPr>
            <a:r>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 name="Shape 154"/>
        <p:cNvGrpSpPr/>
        <p:nvPr/>
      </p:nvGrpSpPr>
      <p:grpSpPr>
        <a:xfrm>
          <a:off x="0" y="0"/>
          <a:ext cx="0" cy="0"/>
          <a:chOff x="0" y="0"/>
          <a:chExt cx="0" cy="0"/>
        </a:xfrm>
      </p:grpSpPr>
      <p:sp>
        <p:nvSpPr>
          <p:cNvPr id="155" name="Google Shape;155;g342fdc50bc8_0_2"/>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Kernprincipes van effectieve zelfevaluatie</a:t>
            </a:r>
            <a:endParaRPr/>
          </a:p>
        </p:txBody>
      </p:sp>
      <p:sp>
        <p:nvSpPr>
          <p:cNvPr id="156" name="Google Shape;156;g342fdc50bc8_0_2"/>
          <p:cNvSpPr txBox="1"/>
          <p:nvPr>
            <p:ph idx="1" type="body"/>
          </p:nvPr>
        </p:nvSpPr>
        <p:spPr>
          <a:xfrm>
            <a:off x="436850" y="881750"/>
            <a:ext cx="11605500" cy="58701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SzPts val="2200"/>
              <a:buNone/>
            </a:pPr>
            <a:r>
              <a:rPr b="1" lang="en-US"/>
              <a:t>Intentioneel</a:t>
            </a:r>
            <a:endParaRPr b="1"/>
          </a:p>
          <a:p>
            <a:pPr indent="-260350" lvl="0" marL="457200" rtl="0" algn="l">
              <a:lnSpc>
                <a:spcPct val="115000"/>
              </a:lnSpc>
              <a:spcBef>
                <a:spcPts val="1200"/>
              </a:spcBef>
              <a:spcAft>
                <a:spcPts val="0"/>
              </a:spcAft>
              <a:buClr>
                <a:srgbClr val="000000"/>
              </a:buClr>
              <a:buSzPts val="500"/>
              <a:buChar char="●"/>
            </a:pPr>
            <a:r>
              <a:rPr lang="en-US" sz="1500"/>
              <a:t>Gekoppeld aan specifieke doelen, normen of onderwijsresultaten</a:t>
            </a:r>
            <a:endParaRPr sz="1500"/>
          </a:p>
          <a:p>
            <a:pPr indent="0" lvl="0" marL="0" rtl="0" algn="l">
              <a:lnSpc>
                <a:spcPct val="115000"/>
              </a:lnSpc>
              <a:spcBef>
                <a:spcPts val="1200"/>
              </a:spcBef>
              <a:spcAft>
                <a:spcPts val="0"/>
              </a:spcAft>
              <a:buSzPts val="2200"/>
              <a:buNone/>
            </a:pPr>
            <a:r>
              <a:rPr b="1" lang="en-US"/>
              <a:t>Gestructureerd</a:t>
            </a:r>
            <a:endParaRPr b="1"/>
          </a:p>
          <a:p>
            <a:pPr indent="-260350" lvl="0" marL="457200" rtl="0" algn="l">
              <a:lnSpc>
                <a:spcPct val="115000"/>
              </a:lnSpc>
              <a:spcBef>
                <a:spcPts val="1200"/>
              </a:spcBef>
              <a:spcAft>
                <a:spcPts val="0"/>
              </a:spcAft>
              <a:buClr>
                <a:srgbClr val="000000"/>
              </a:buClr>
              <a:buSzPts val="500"/>
              <a:buChar char="●"/>
            </a:pPr>
            <a:r>
              <a:rPr lang="en-US" sz="1500"/>
              <a:t>Ondersteund door hulpmiddelen zoals rubrics of dagboeken</a:t>
            </a:r>
            <a:endParaRPr sz="1500"/>
          </a:p>
          <a:p>
            <a:pPr indent="-260350" lvl="0" marL="457200" rtl="0" algn="l">
              <a:lnSpc>
                <a:spcPct val="115000"/>
              </a:lnSpc>
              <a:spcBef>
                <a:spcPts val="0"/>
              </a:spcBef>
              <a:spcAft>
                <a:spcPts val="0"/>
              </a:spcAft>
              <a:buClr>
                <a:srgbClr val="000000"/>
              </a:buClr>
              <a:buSzPts val="500"/>
              <a:buChar char="●"/>
            </a:pPr>
            <a:r>
              <a:rPr lang="en-US" sz="1500"/>
              <a:t>Vermijdt algemene indrukken ten gunste van op bewijs gebaseerde analyse</a:t>
            </a:r>
            <a:endParaRPr sz="1500"/>
          </a:p>
          <a:p>
            <a:pPr indent="0" lvl="0" marL="0" rtl="0" algn="l">
              <a:lnSpc>
                <a:spcPct val="115000"/>
              </a:lnSpc>
              <a:spcBef>
                <a:spcPts val="1200"/>
              </a:spcBef>
              <a:spcAft>
                <a:spcPts val="0"/>
              </a:spcAft>
              <a:buSzPts val="2200"/>
              <a:buNone/>
            </a:pPr>
            <a:r>
              <a:rPr b="1" lang="en-US"/>
              <a:t>Continu</a:t>
            </a:r>
            <a:endParaRPr b="1"/>
          </a:p>
          <a:p>
            <a:pPr indent="-260350" lvl="0" marL="457200" rtl="0" algn="l">
              <a:lnSpc>
                <a:spcPct val="115000"/>
              </a:lnSpc>
              <a:spcBef>
                <a:spcPts val="1200"/>
              </a:spcBef>
              <a:spcAft>
                <a:spcPts val="0"/>
              </a:spcAft>
              <a:buClr>
                <a:srgbClr val="000000"/>
              </a:buClr>
              <a:buSzPts val="500"/>
              <a:buChar char="●"/>
            </a:pPr>
            <a:r>
              <a:rPr lang="en-US" sz="1500"/>
              <a:t>Geen eenmalige activiteit, maar een regelmatig onderdeel van de onderwijscyclus</a:t>
            </a:r>
            <a:endParaRPr sz="1500"/>
          </a:p>
          <a:p>
            <a:pPr indent="-260350" lvl="0" marL="457200" rtl="0" algn="l">
              <a:lnSpc>
                <a:spcPct val="115000"/>
              </a:lnSpc>
              <a:spcBef>
                <a:spcPts val="0"/>
              </a:spcBef>
              <a:spcAft>
                <a:spcPts val="0"/>
              </a:spcAft>
              <a:buClr>
                <a:srgbClr val="000000"/>
              </a:buClr>
              <a:buSzPts val="500"/>
              <a:buChar char="●"/>
            </a:pPr>
            <a:r>
              <a:rPr lang="en-US" sz="1500"/>
              <a:t>Helpt leerkrachten verbeteringen te meten en groei in de tijd te volgen</a:t>
            </a:r>
            <a:endParaRPr sz="1500"/>
          </a:p>
          <a:p>
            <a:pPr indent="0" lvl="0" marL="0" rtl="0" algn="l">
              <a:lnSpc>
                <a:spcPct val="115000"/>
              </a:lnSpc>
              <a:spcBef>
                <a:spcPts val="1200"/>
              </a:spcBef>
              <a:spcAft>
                <a:spcPts val="0"/>
              </a:spcAft>
              <a:buSzPts val="2200"/>
              <a:buNone/>
            </a:pPr>
            <a:r>
              <a:rPr b="1" lang="en-US"/>
              <a:t>Constructief</a:t>
            </a:r>
            <a:endParaRPr b="1"/>
          </a:p>
          <a:p>
            <a:pPr indent="-260350" lvl="0" marL="457200" rtl="0" algn="l">
              <a:lnSpc>
                <a:spcPct val="115000"/>
              </a:lnSpc>
              <a:spcBef>
                <a:spcPts val="1200"/>
              </a:spcBef>
              <a:spcAft>
                <a:spcPts val="0"/>
              </a:spcAft>
              <a:buClr>
                <a:srgbClr val="000000"/>
              </a:buClr>
              <a:buSzPts val="500"/>
              <a:buChar char="●"/>
            </a:pPr>
            <a:r>
              <a:rPr lang="en-US" sz="1500"/>
              <a:t>Gericht op groei, niet op perfectie, en gericht op het identificeren van volgende stappen, niet alleen zwakke punten</a:t>
            </a:r>
            <a:endParaRPr sz="1500"/>
          </a:p>
          <a:p>
            <a:pPr indent="0" lvl="0" marL="0" rtl="0" algn="l">
              <a:lnSpc>
                <a:spcPct val="115000"/>
              </a:lnSpc>
              <a:spcBef>
                <a:spcPts val="1200"/>
              </a:spcBef>
              <a:spcAft>
                <a:spcPts val="0"/>
              </a:spcAft>
              <a:buSzPts val="2200"/>
              <a:buNone/>
            </a:pPr>
            <a:r>
              <a:rPr b="1" lang="en-US"/>
              <a:t>Inclusief</a:t>
            </a:r>
            <a:endParaRPr b="1"/>
          </a:p>
          <a:p>
            <a:pPr indent="-260350" lvl="0" marL="457200" rtl="0" algn="l">
              <a:lnSpc>
                <a:spcPct val="115000"/>
              </a:lnSpc>
              <a:spcBef>
                <a:spcPts val="1200"/>
              </a:spcBef>
              <a:spcAft>
                <a:spcPts val="0"/>
              </a:spcAft>
              <a:buClr>
                <a:srgbClr val="000000"/>
              </a:buClr>
              <a:buSzPts val="500"/>
              <a:buChar char="●"/>
            </a:pPr>
            <a:r>
              <a:rPr lang="en-US" sz="1500"/>
              <a:t>Omvat meerdere perspectieven: persoonlijke reflectie, feedback van leerlingen, input van medeleerlingen</a:t>
            </a:r>
            <a:endParaRPr sz="1500"/>
          </a:p>
          <a:p>
            <a:pPr indent="-260350" lvl="0" marL="457200" rtl="0" algn="l">
              <a:lnSpc>
                <a:spcPct val="115000"/>
              </a:lnSpc>
              <a:spcBef>
                <a:spcPts val="0"/>
              </a:spcBef>
              <a:spcAft>
                <a:spcPts val="0"/>
              </a:spcAft>
              <a:buClr>
                <a:srgbClr val="000000"/>
              </a:buClr>
              <a:buSzPts val="500"/>
              <a:buChar char="●"/>
            </a:pPr>
            <a:r>
              <a:rPr lang="en-US" sz="1500"/>
              <a:t>Ondersteunt een klascultuur waarin feedback en revisie normaal zijn voor zowel docenten als leerlingen</a:t>
            </a:r>
            <a:endParaRPr sz="1100">
              <a:solidFill>
                <a:srgbClr val="000000"/>
              </a:solidFill>
              <a:latin typeface="Arial"/>
              <a:ea typeface="Arial"/>
              <a:cs typeface="Arial"/>
              <a:sym typeface="Arial"/>
            </a:endParaRPr>
          </a:p>
          <a:p>
            <a:pPr indent="0" lvl="0" marL="0" rtl="0" algn="l">
              <a:lnSpc>
                <a:spcPct val="90000"/>
              </a:lnSpc>
              <a:spcBef>
                <a:spcPts val="1200"/>
              </a:spcBef>
              <a:spcAft>
                <a:spcPts val="0"/>
              </a:spcAft>
              <a:buSzPts val="2200"/>
              <a:buNone/>
            </a:pPr>
            <a:r>
              <a:t/>
            </a:r>
            <a:endParaRPr/>
          </a:p>
        </p:txBody>
      </p:sp>
      <p:pic>
        <p:nvPicPr>
          <p:cNvPr id="157" name="Google Shape;157;g342fdc50bc8_0_2" title="340368-PANXDH-1.jpg"/>
          <p:cNvPicPr preferRelativeResize="0"/>
          <p:nvPr/>
        </p:nvPicPr>
        <p:blipFill rotWithShape="1">
          <a:blip r:embed="rId3">
            <a:alphaModFix/>
          </a:blip>
          <a:srcRect b="0" l="0" r="0" t="0"/>
          <a:stretch/>
        </p:blipFill>
        <p:spPr>
          <a:xfrm>
            <a:off x="7943925" y="1678263"/>
            <a:ext cx="3653875" cy="36538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sp>
        <p:nvSpPr>
          <p:cNvPr id="163" name="Google Shape;163;g342fdc50bc8_0_9"/>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Hulpmiddelen voor zelfevaluatie van onderwijspraktijken</a:t>
            </a:r>
            <a:endParaRPr/>
          </a:p>
        </p:txBody>
      </p:sp>
      <p:sp>
        <p:nvSpPr>
          <p:cNvPr id="164" name="Google Shape;164;g342fdc50bc8_0_9"/>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68300" lvl="0" marL="457200" rtl="0" algn="l">
              <a:lnSpc>
                <a:spcPct val="90000"/>
              </a:lnSpc>
              <a:spcBef>
                <a:spcPts val="1000"/>
              </a:spcBef>
              <a:spcAft>
                <a:spcPts val="0"/>
              </a:spcAft>
              <a:buSzPts val="2200"/>
              <a:buChar char="•"/>
            </a:pPr>
            <a:r>
              <a:rPr lang="en-US"/>
              <a:t>Hulpmiddelen die leerkrachten kunnen gebruiken voor zelfevaluatie (zonder hulp van collega's of leerlingen):</a:t>
            </a:r>
            <a:br>
              <a:rPr lang="en-US"/>
            </a:br>
            <a:endParaRPr/>
          </a:p>
          <a:p>
            <a:pPr indent="-387350" lvl="1" marL="914400" rtl="0" algn="l">
              <a:lnSpc>
                <a:spcPct val="90000"/>
              </a:lnSpc>
              <a:spcBef>
                <a:spcPts val="0"/>
              </a:spcBef>
              <a:spcAft>
                <a:spcPts val="0"/>
              </a:spcAft>
              <a:buSzPts val="2500"/>
              <a:buChar char="•"/>
            </a:pPr>
            <a:r>
              <a:rPr lang="en-US" sz="2500"/>
              <a:t>Evaluatiecriteria / rubrics / checklists</a:t>
            </a:r>
            <a:endParaRPr sz="2500"/>
          </a:p>
          <a:p>
            <a:pPr indent="-387350" lvl="1" marL="914400" rtl="0" algn="l">
              <a:lnSpc>
                <a:spcPct val="90000"/>
              </a:lnSpc>
              <a:spcBef>
                <a:spcPts val="0"/>
              </a:spcBef>
              <a:spcAft>
                <a:spcPts val="0"/>
              </a:spcAft>
              <a:buSzPts val="2500"/>
              <a:buChar char="•"/>
            </a:pPr>
            <a:r>
              <a:rPr lang="en-US" sz="2500"/>
              <a:t>Zelfevaluatie dagboeken / reflectie dagboeken</a:t>
            </a:r>
            <a:endParaRPr sz="2500"/>
          </a:p>
          <a:p>
            <a:pPr indent="-387350" lvl="1" marL="914400" rtl="0" algn="l">
              <a:lnSpc>
                <a:spcPct val="90000"/>
              </a:lnSpc>
              <a:spcBef>
                <a:spcPts val="0"/>
              </a:spcBef>
              <a:spcAft>
                <a:spcPts val="0"/>
              </a:spcAft>
              <a:buSzPts val="2500"/>
              <a:buChar char="•"/>
            </a:pPr>
            <a:r>
              <a:rPr lang="en-US" sz="2500"/>
              <a:t>Zelfevaluatie door middel van video-opname en afspelen</a:t>
            </a:r>
            <a:endParaRPr sz="2500"/>
          </a:p>
          <a:p>
            <a:pPr indent="0" lvl="0" marL="0" rtl="0" algn="l">
              <a:lnSpc>
                <a:spcPct val="90000"/>
              </a:lnSpc>
              <a:spcBef>
                <a:spcPts val="1000"/>
              </a:spcBef>
              <a:spcAft>
                <a:spcPts val="0"/>
              </a:spcAft>
              <a:buSzPts val="2200"/>
              <a:buNone/>
            </a:pPr>
            <a:r>
              <a:t/>
            </a:r>
            <a:endParaRPr/>
          </a:p>
          <a:p>
            <a:pPr indent="0" lvl="0" marL="0" rtl="0" algn="l">
              <a:lnSpc>
                <a:spcPct val="90000"/>
              </a:lnSpc>
              <a:spcBef>
                <a:spcPts val="1000"/>
              </a:spcBef>
              <a:spcAft>
                <a:spcPts val="0"/>
              </a:spcAft>
              <a:buSzPts val="2200"/>
              <a:buNone/>
            </a:pPr>
            <a:r>
              <a:t/>
            </a:r>
            <a:endParaRPr/>
          </a:p>
        </p:txBody>
      </p:sp>
      <p:pic>
        <p:nvPicPr>
          <p:cNvPr id="165" name="Google Shape;165;g342fdc50bc8_0_9" title="9558021.jpg"/>
          <p:cNvPicPr preferRelativeResize="0"/>
          <p:nvPr/>
        </p:nvPicPr>
        <p:blipFill rotWithShape="1">
          <a:blip r:embed="rId3">
            <a:alphaModFix/>
          </a:blip>
          <a:srcRect b="0" l="0" r="0" t="0"/>
          <a:stretch/>
        </p:blipFill>
        <p:spPr>
          <a:xfrm>
            <a:off x="6951352" y="2929624"/>
            <a:ext cx="4791752" cy="3193725"/>
          </a:xfrm>
          <a:prstGeom prst="rect">
            <a:avLst/>
          </a:prstGeom>
          <a:noFill/>
          <a:ln>
            <a:noFill/>
          </a:ln>
        </p:spPr>
      </p:pic>
      <p:sp>
        <p:nvSpPr>
          <p:cNvPr id="166" name="Google Shape;166;g342fdc50bc8_0_9"/>
          <p:cNvSpPr txBox="1"/>
          <p:nvPr/>
        </p:nvSpPr>
        <p:spPr>
          <a:xfrm>
            <a:off x="8477950" y="6123350"/>
            <a:ext cx="4010100" cy="232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Bron: Freepik.com</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 name="Shape 171"/>
        <p:cNvGrpSpPr/>
        <p:nvPr/>
      </p:nvGrpSpPr>
      <p:grpSpPr>
        <a:xfrm>
          <a:off x="0" y="0"/>
          <a:ext cx="0" cy="0"/>
          <a:chOff x="0" y="0"/>
          <a:chExt cx="0" cy="0"/>
        </a:xfrm>
      </p:grpSpPr>
      <p:sp>
        <p:nvSpPr>
          <p:cNvPr id="172" name="Google Shape;172;g347aa63ff27_0_11"/>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Evaluatiecriteria / rubrics / checklists</a:t>
            </a:r>
            <a:endParaRPr/>
          </a:p>
        </p:txBody>
      </p:sp>
      <p:sp>
        <p:nvSpPr>
          <p:cNvPr id="173" name="Google Shape;173;g347aa63ff27_0_11"/>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b="1" lang="en-US"/>
              <a:t>Wat zijn evaluatiecriteria?</a:t>
            </a:r>
            <a:endParaRPr/>
          </a:p>
          <a:p>
            <a:pPr indent="-285750" lvl="1" marL="857250" rtl="0" algn="l">
              <a:lnSpc>
                <a:spcPct val="90000"/>
              </a:lnSpc>
              <a:spcBef>
                <a:spcPts val="500"/>
              </a:spcBef>
              <a:spcAft>
                <a:spcPts val="0"/>
              </a:spcAft>
              <a:buSzPts val="1800"/>
              <a:buFont typeface="Arial"/>
              <a:buChar char="•"/>
            </a:pPr>
            <a:r>
              <a:rPr lang="en-US"/>
              <a:t>Specifieke </a:t>
            </a:r>
            <a:r>
              <a:rPr b="1" lang="en-US"/>
              <a:t>richtlijnen </a:t>
            </a:r>
            <a:r>
              <a:rPr lang="en-US"/>
              <a:t>die worden gebruikt om </a:t>
            </a:r>
            <a:r>
              <a:rPr b="1" lang="en-US"/>
              <a:t>de effectiviteit </a:t>
            </a:r>
            <a:r>
              <a:rPr lang="en-US"/>
              <a:t>van onderwijspraktijken en methodologieën </a:t>
            </a:r>
            <a:r>
              <a:rPr b="1" lang="en-US"/>
              <a:t>te beoordelen</a:t>
            </a:r>
            <a:r>
              <a:rPr lang="en-US"/>
              <a:t>.</a:t>
            </a:r>
            <a:endParaRPr/>
          </a:p>
          <a:p>
            <a:pPr indent="-285750" lvl="1" marL="857250" rtl="0" algn="l">
              <a:lnSpc>
                <a:spcPct val="90000"/>
              </a:lnSpc>
              <a:spcBef>
                <a:spcPts val="500"/>
              </a:spcBef>
              <a:spcAft>
                <a:spcPts val="0"/>
              </a:spcAft>
              <a:buSzPts val="1800"/>
              <a:buFont typeface="Arial"/>
              <a:buChar char="•"/>
            </a:pPr>
            <a:r>
              <a:rPr lang="en-US"/>
              <a:t>Ze dienen als benchmarks voor het meten van</a:t>
            </a:r>
            <a:endParaRPr/>
          </a:p>
          <a:p>
            <a:pPr indent="-285750" lvl="2" marL="1428750" rtl="0" algn="l">
              <a:lnSpc>
                <a:spcPct val="90000"/>
              </a:lnSpc>
              <a:spcBef>
                <a:spcPts val="500"/>
              </a:spcBef>
              <a:spcAft>
                <a:spcPts val="0"/>
              </a:spcAft>
              <a:buSzPts val="1120"/>
              <a:buFont typeface="Arial"/>
              <a:buChar char="•"/>
            </a:pPr>
            <a:r>
              <a:rPr lang="en-US" sz="1400"/>
              <a:t>het bereiken van onderwijsdoelen</a:t>
            </a:r>
            <a:endParaRPr/>
          </a:p>
          <a:p>
            <a:pPr indent="-285750" lvl="2" marL="1428750" rtl="0" algn="l">
              <a:lnSpc>
                <a:spcPct val="90000"/>
              </a:lnSpc>
              <a:spcBef>
                <a:spcPts val="500"/>
              </a:spcBef>
              <a:spcAft>
                <a:spcPts val="0"/>
              </a:spcAft>
              <a:buSzPts val="1120"/>
              <a:buFont typeface="Arial"/>
              <a:buChar char="•"/>
            </a:pPr>
            <a:r>
              <a:rPr lang="en-US" sz="1400"/>
              <a:t>de kwaliteit van onderwijsmethoden, en</a:t>
            </a:r>
            <a:endParaRPr/>
          </a:p>
          <a:p>
            <a:pPr indent="-285750" lvl="2" marL="1428750" rtl="0" algn="l">
              <a:lnSpc>
                <a:spcPct val="90000"/>
              </a:lnSpc>
              <a:spcBef>
                <a:spcPts val="500"/>
              </a:spcBef>
              <a:spcAft>
                <a:spcPts val="0"/>
              </a:spcAft>
              <a:buSzPts val="1120"/>
              <a:buFont typeface="Arial"/>
              <a:buChar char="•"/>
            </a:pPr>
            <a:r>
              <a:rPr lang="en-US" sz="1400"/>
              <a:t>de mate waarin aan de behoeften van alle studenten wordt voldaan,</a:t>
            </a:r>
            <a:endParaRPr/>
          </a:p>
          <a:p>
            <a:pPr indent="-285750" lvl="2" marL="1428750" rtl="0" algn="l">
              <a:lnSpc>
                <a:spcPct val="90000"/>
              </a:lnSpc>
              <a:spcBef>
                <a:spcPts val="500"/>
              </a:spcBef>
              <a:spcAft>
                <a:spcPts val="0"/>
              </a:spcAft>
              <a:buSzPts val="1120"/>
              <a:buFont typeface="Arial"/>
              <a:buChar char="•"/>
            </a:pPr>
            <a:r>
              <a:rPr lang="en-US" sz="1400"/>
              <a:t>inclusief genderinclusieve benaderingen, worden voldaan</a:t>
            </a:r>
            <a:br>
              <a:rPr lang="en-US" sz="1400"/>
            </a:br>
            <a:endParaRPr/>
          </a:p>
          <a:p>
            <a:pPr indent="-342900" lvl="0" marL="571500" marR="0" rtl="0" algn="l">
              <a:lnSpc>
                <a:spcPct val="90000"/>
              </a:lnSpc>
              <a:spcBef>
                <a:spcPts val="1000"/>
              </a:spcBef>
              <a:spcAft>
                <a:spcPts val="0"/>
              </a:spcAft>
              <a:buClr>
                <a:schemeClr val="accent4"/>
              </a:buClr>
              <a:buSzPts val="2200"/>
              <a:buFont typeface="Arial"/>
              <a:buChar char="•"/>
            </a:pPr>
            <a:r>
              <a:rPr b="1" lang="en-US"/>
              <a:t>Waarom zijn ze belangrijk? </a:t>
            </a:r>
            <a:endParaRPr/>
          </a:p>
          <a:p>
            <a:pPr indent="-285750" lvl="1" marL="857250" rtl="0" algn="l">
              <a:lnSpc>
                <a:spcPct val="90000"/>
              </a:lnSpc>
              <a:spcBef>
                <a:spcPts val="500"/>
              </a:spcBef>
              <a:spcAft>
                <a:spcPts val="0"/>
              </a:spcAft>
              <a:buSzPts val="1800"/>
              <a:buFont typeface="Arial"/>
              <a:buChar char="•"/>
            </a:pPr>
            <a:r>
              <a:rPr lang="en-US"/>
              <a:t>Zorgen voor objectiviteit en consistentie in de evaluatie</a:t>
            </a:r>
            <a:endParaRPr/>
          </a:p>
          <a:p>
            <a:pPr indent="-285750" lvl="1" marL="857250" rtl="0" algn="l">
              <a:lnSpc>
                <a:spcPct val="90000"/>
              </a:lnSpc>
              <a:spcBef>
                <a:spcPts val="500"/>
              </a:spcBef>
              <a:spcAft>
                <a:spcPts val="0"/>
              </a:spcAft>
              <a:buSzPts val="1800"/>
              <a:buFont typeface="Arial"/>
              <a:buChar char="•"/>
            </a:pPr>
            <a:r>
              <a:rPr lang="en-US"/>
              <a:t>Leraren helpen sterke punten en gebieden voor verbetering te identificeren</a:t>
            </a:r>
            <a:endParaRPr/>
          </a:p>
          <a:p>
            <a:pPr indent="-285750" lvl="1" marL="857250" rtl="0" algn="l">
              <a:lnSpc>
                <a:spcPct val="90000"/>
              </a:lnSpc>
              <a:spcBef>
                <a:spcPts val="500"/>
              </a:spcBef>
              <a:spcAft>
                <a:spcPts val="0"/>
              </a:spcAft>
              <a:buSzPts val="1800"/>
              <a:buFont typeface="Arial"/>
              <a:buChar char="•"/>
            </a:pPr>
            <a:r>
              <a:rPr lang="en-US"/>
              <a:t>Ervoor zorgen dat de behoeften van alle leerlingen aan bod komen</a:t>
            </a:r>
            <a:endParaRPr b="1"/>
          </a:p>
          <a:p>
            <a:pPr indent="-285750" lvl="1" marL="857250" rtl="0" algn="l">
              <a:lnSpc>
                <a:spcPct val="90000"/>
              </a:lnSpc>
              <a:spcBef>
                <a:spcPts val="500"/>
              </a:spcBef>
              <a:spcAft>
                <a:spcPts val="0"/>
              </a:spcAft>
              <a:buSzPts val="1800"/>
              <a:buFont typeface="Arial"/>
              <a:buChar char="•"/>
            </a:pPr>
            <a:r>
              <a:rPr lang="en-US"/>
              <a:t>Maak reflectie meer gestructureerd en meetbaar</a:t>
            </a:r>
            <a:br>
              <a:rPr lang="en-US"/>
            </a:br>
            <a:r>
              <a:rPr lang="en-US"/>
              <a:t>in plaats van vage gevoelens ("</a:t>
            </a:r>
            <a:r>
              <a:rPr i="1" lang="en-US"/>
              <a:t>Ik denk dat de les goed ging</a:t>
            </a:r>
            <a:r>
              <a:rPr lang="en-US"/>
              <a:t>")</a:t>
            </a:r>
            <a:endParaRPr/>
          </a:p>
        </p:txBody>
      </p:sp>
      <p:pic>
        <p:nvPicPr>
          <p:cNvPr descr="Free list checkbox checked vector" id="174" name="Google Shape;174;g347aa63ff27_0_11" title="Download free HD stock image of List Checkbox"/>
          <p:cNvPicPr preferRelativeResize="0"/>
          <p:nvPr/>
        </p:nvPicPr>
        <p:blipFill rotWithShape="1">
          <a:blip r:embed="rId3">
            <a:alphaModFix/>
          </a:blip>
          <a:srcRect b="0" l="0" r="0" t="0"/>
          <a:stretch/>
        </p:blipFill>
        <p:spPr>
          <a:xfrm>
            <a:off x="7921350" y="2877275"/>
            <a:ext cx="2627925" cy="32233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g3611fa2a277_0_1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Rubrics vs. checklists</a:t>
            </a:r>
            <a:endParaRPr/>
          </a:p>
        </p:txBody>
      </p:sp>
      <p:graphicFrame>
        <p:nvGraphicFramePr>
          <p:cNvPr id="181" name="Google Shape;181;g3611fa2a277_0_17"/>
          <p:cNvGraphicFramePr/>
          <p:nvPr/>
        </p:nvGraphicFramePr>
        <p:xfrm>
          <a:off x="926725" y="1598900"/>
          <a:ext cx="3000000" cy="3000000"/>
        </p:xfrm>
        <a:graphic>
          <a:graphicData uri="http://schemas.openxmlformats.org/drawingml/2006/table">
            <a:tbl>
              <a:tblPr>
                <a:noFill/>
                <a:tableStyleId>{3AAF0560-E660-4C0B-9CF7-3F30BD40B421}</a:tableStyleId>
              </a:tblPr>
              <a:tblGrid>
                <a:gridCol w="5143500"/>
                <a:gridCol w="5143500"/>
              </a:tblGrid>
              <a:tr h="381000">
                <a:tc>
                  <a:txBody>
                    <a:bodyPr/>
                    <a:lstStyle/>
                    <a:p>
                      <a:pPr indent="0" lvl="0" marL="0" marR="0" rtl="0" algn="ctr">
                        <a:lnSpc>
                          <a:spcPct val="100000"/>
                        </a:lnSpc>
                        <a:spcBef>
                          <a:spcPts val="0"/>
                        </a:spcBef>
                        <a:spcAft>
                          <a:spcPts val="0"/>
                        </a:spcAft>
                        <a:buClr>
                          <a:srgbClr val="000000"/>
                        </a:buClr>
                        <a:buSzPts val="1800"/>
                        <a:buFont typeface="Arial"/>
                        <a:buNone/>
                      </a:pPr>
                      <a:r>
                        <a:rPr b="1" lang="en-US" sz="1800" u="none" cap="none" strike="noStrike">
                          <a:solidFill>
                            <a:srgbClr val="FFFFFF"/>
                          </a:solidFill>
                        </a:rPr>
                        <a:t>Rubrics</a:t>
                      </a:r>
                      <a:endParaRPr b="1" sz="1800" u="none" cap="none" strike="noStrike">
                        <a:solidFill>
                          <a:srgbClr val="FFFFFF"/>
                        </a:solidFill>
                      </a:endParaRPr>
                    </a:p>
                  </a:txBody>
                  <a:tcPr marT="91425" marB="91425" marR="91425" marL="91425">
                    <a:solidFill>
                      <a:schemeClr val="accent1"/>
                    </a:solidFill>
                  </a:tcPr>
                </a:tc>
                <a:tc>
                  <a:txBody>
                    <a:bodyPr/>
                    <a:lstStyle/>
                    <a:p>
                      <a:pPr indent="0" lvl="0" marL="0" marR="0" rtl="0" algn="ctr">
                        <a:lnSpc>
                          <a:spcPct val="100000"/>
                        </a:lnSpc>
                        <a:spcBef>
                          <a:spcPts val="0"/>
                        </a:spcBef>
                        <a:spcAft>
                          <a:spcPts val="0"/>
                        </a:spcAft>
                        <a:buClr>
                          <a:srgbClr val="000000"/>
                        </a:buClr>
                        <a:buSzPts val="1800"/>
                        <a:buFont typeface="Arial"/>
                        <a:buNone/>
                      </a:pPr>
                      <a:r>
                        <a:rPr b="1" lang="en-US" sz="1800" u="none" cap="none" strike="noStrike">
                          <a:solidFill>
                            <a:srgbClr val="FFFFFF"/>
                          </a:solidFill>
                        </a:rPr>
                        <a:t>Checklists</a:t>
                      </a:r>
                      <a:endParaRPr b="1" sz="1800" u="none" cap="none" strike="noStrike">
                        <a:solidFill>
                          <a:srgbClr val="FFFFFF"/>
                        </a:solidFill>
                      </a:endParaRPr>
                    </a:p>
                  </a:txBody>
                  <a:tcPr marT="91425" marB="91425" marR="91425" marL="91425">
                    <a:solidFill>
                      <a:schemeClr val="accent1"/>
                    </a:solidFill>
                  </a:tcPr>
                </a:tc>
              </a:tr>
              <a:tr h="381000">
                <a:tc>
                  <a:txBody>
                    <a:bodyPr/>
                    <a:lstStyle/>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Om kwaliteit te beoordelen op basis van prestatieniveaus.</a:t>
                      </a:r>
                      <a:endParaRPr sz="1700" u="none" cap="none" strike="noStrike"/>
                    </a:p>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Roosterindeling met criteria en meerdere prestatieniveaus.</a:t>
                      </a:r>
                      <a:endParaRPr sz="1700" u="none" cap="none" strike="noStrike"/>
                    </a:p>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Schaalverdeling (bijv. uitstekend, goed, redelijk, slecht).</a:t>
                      </a:r>
                      <a:endParaRPr sz="1700" u="none" cap="none" strike="noStrike"/>
                    </a:p>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Gedetailleerd - legt uit hoe goed iets gedaan is.</a:t>
                      </a:r>
                      <a:endParaRPr sz="1700" u="none" cap="none" strike="noStrike"/>
                    </a:p>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Helpt om sterke punten en verbeterpunten te begrijpen.</a:t>
                      </a:r>
                      <a:endParaRPr sz="1700" u="none" cap="none" strike="noStrike"/>
                    </a:p>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Complexe opdrachten zoals essays, presentaties of projecten.</a:t>
                      </a:r>
                      <a:endParaRPr sz="1700" u="none" cap="none" strike="noStrike"/>
                    </a:p>
                  </a:txBody>
                  <a:tcPr marT="91425" marB="91425" marR="91425" marL="91425"/>
                </a:tc>
                <a:tc>
                  <a:txBody>
                    <a:bodyPr/>
                    <a:lstStyle/>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Nagaan of aan specifieke criteria is voldaan (ja/nee).</a:t>
                      </a:r>
                      <a:endParaRPr sz="1700" u="none" cap="none" strike="noStrike"/>
                    </a:p>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Eenvoudige lijst met items of taken met aankruisvakjes.</a:t>
                      </a:r>
                      <a:endParaRPr sz="1700" u="none" cap="none" strike="noStrike"/>
                    </a:p>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Binair (voltooid/niet voltooid).</a:t>
                      </a:r>
                      <a:endParaRPr sz="1700" u="none" cap="none" strike="noStrike"/>
                    </a:p>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Minimaal - laat zien wat gedaan is of niet.</a:t>
                      </a:r>
                      <a:endParaRPr sz="1700" u="none" cap="none" strike="noStrike"/>
                    </a:p>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Helpt ervoor te zorgen dat alle stappen zijn voltooid.</a:t>
                      </a:r>
                      <a:endParaRPr sz="1700" u="none" cap="none" strike="noStrike"/>
                    </a:p>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Eenvoudige taken of processen, vroege concepten, procedurewerk.</a:t>
                      </a:r>
                      <a:endParaRPr sz="1700" u="none" cap="none" strike="noStrike"/>
                    </a:p>
                  </a:txBody>
                  <a:tcPr marT="91425" marB="91425" marR="91425" marL="91425"/>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sp>
        <p:nvSpPr>
          <p:cNvPr id="187" name="Google Shape;187;g347aa63ff27_0_26"/>
          <p:cNvSpPr/>
          <p:nvPr/>
        </p:nvSpPr>
        <p:spPr>
          <a:xfrm rot="-711049">
            <a:off x="5017328" y="3869613"/>
            <a:ext cx="1801191" cy="76960"/>
          </a:xfrm>
          <a:prstGeom prst="roundRect">
            <a:avLst>
              <a:gd fmla="val 50000"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8" name="Google Shape;188;g347aa63ff27_0_26"/>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Evaluatiecriteria ontwikkelen</a:t>
            </a:r>
            <a:endParaRPr/>
          </a:p>
        </p:txBody>
      </p:sp>
      <p:sp>
        <p:nvSpPr>
          <p:cNvPr id="189" name="Google Shape;189;g347aa63ff27_0_26"/>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lang="en-US"/>
              <a:t>Hier volgt een reeks stappen die kunnen worden gevolgd om evaluatiecriteria te ontwikkelen</a:t>
            </a:r>
            <a:br>
              <a:rPr lang="en-US"/>
            </a:br>
            <a:r>
              <a:rPr lang="en-US"/>
              <a:t>voor informaticaonderwijs:</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sp>
        <p:nvSpPr>
          <p:cNvPr id="190" name="Google Shape;190;g347aa63ff27_0_26"/>
          <p:cNvSpPr/>
          <p:nvPr/>
        </p:nvSpPr>
        <p:spPr>
          <a:xfrm flipH="1" rot="711049">
            <a:off x="6649231" y="3869613"/>
            <a:ext cx="1801191" cy="76960"/>
          </a:xfrm>
          <a:prstGeom prst="roundRect">
            <a:avLst>
              <a:gd fmla="val 50000"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1" name="Google Shape;191;g347aa63ff27_0_26"/>
          <p:cNvSpPr/>
          <p:nvPr/>
        </p:nvSpPr>
        <p:spPr>
          <a:xfrm flipH="1" rot="711049">
            <a:off x="3295093" y="3869613"/>
            <a:ext cx="1801191" cy="76960"/>
          </a:xfrm>
          <a:prstGeom prst="roundRect">
            <a:avLst>
              <a:gd fmla="val 50000"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92" name="Google Shape;192;g347aa63ff27_0_26"/>
          <p:cNvGrpSpPr/>
          <p:nvPr/>
        </p:nvGrpSpPr>
        <p:grpSpPr>
          <a:xfrm>
            <a:off x="3919540" y="3944043"/>
            <a:ext cx="2283543" cy="2137507"/>
            <a:chOff x="3021975" y="2541798"/>
            <a:chExt cx="1712700" cy="1230715"/>
          </a:xfrm>
        </p:grpSpPr>
        <p:sp>
          <p:nvSpPr>
            <p:cNvPr id="193" name="Google Shape;193;g347aa63ff27_0_26"/>
            <p:cNvSpPr txBox="1"/>
            <p:nvPr/>
          </p:nvSpPr>
          <p:spPr>
            <a:xfrm>
              <a:off x="3529877" y="2735584"/>
              <a:ext cx="696900" cy="276000"/>
            </a:xfrm>
            <a:prstGeom prst="rect">
              <a:avLst/>
            </a:prstGeom>
            <a:noFill/>
            <a:ln>
              <a:noFill/>
            </a:ln>
          </p:spPr>
          <p:txBody>
            <a:bodyPr anchorCtr="0" anchor="t" bIns="121900" lIns="121900" spcFirstLastPara="1" rIns="121900" wrap="square" tIns="121900">
              <a:noAutofit/>
            </a:bodyPr>
            <a:lstStyle/>
            <a:p>
              <a:pPr indent="0" lvl="0" marL="0" marR="0" rtl="0" algn="ctr">
                <a:lnSpc>
                  <a:spcPct val="115000"/>
                </a:lnSpc>
                <a:spcBef>
                  <a:spcPts val="0"/>
                </a:spcBef>
                <a:spcAft>
                  <a:spcPts val="2100"/>
                </a:spcAft>
                <a:buClr>
                  <a:srgbClr val="000000"/>
                </a:buClr>
                <a:buSzPts val="1800"/>
                <a:buFont typeface="Arial"/>
                <a:buNone/>
              </a:pPr>
              <a:r>
                <a:rPr b="1" i="0" lang="en-US" sz="1800" u="none" cap="none" strike="noStrike">
                  <a:solidFill>
                    <a:srgbClr val="701C7F"/>
                  </a:solidFill>
                  <a:latin typeface="Roboto"/>
                  <a:ea typeface="Roboto"/>
                  <a:cs typeface="Roboto"/>
                  <a:sym typeface="Roboto"/>
                </a:rPr>
                <a:t>2</a:t>
              </a:r>
              <a:endParaRPr b="1" i="0" sz="1800" u="none" cap="none" strike="noStrike">
                <a:solidFill>
                  <a:srgbClr val="701C7F"/>
                </a:solidFill>
                <a:latin typeface="Roboto"/>
                <a:ea typeface="Roboto"/>
                <a:cs typeface="Roboto"/>
                <a:sym typeface="Roboto"/>
              </a:endParaRPr>
            </a:p>
          </p:txBody>
        </p:sp>
        <p:sp>
          <p:nvSpPr>
            <p:cNvPr id="194" name="Google Shape;194;g347aa63ff27_0_26"/>
            <p:cNvSpPr/>
            <p:nvPr/>
          </p:nvSpPr>
          <p:spPr>
            <a:xfrm rot="-1789476">
              <a:off x="3798091" y="2571072"/>
              <a:ext cx="160451" cy="160451"/>
            </a:xfrm>
            <a:prstGeom prst="ellipse">
              <a:avLst/>
            </a:prstGeom>
            <a:solidFill>
              <a:srgbClr val="FFFFFF"/>
            </a:solidFill>
            <a:ln cap="flat" cmpd="sng" w="38100">
              <a:solidFill>
                <a:srgbClr val="701C7F"/>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5" name="Google Shape;195;g347aa63ff27_0_26"/>
            <p:cNvSpPr/>
            <p:nvPr/>
          </p:nvSpPr>
          <p:spPr>
            <a:xfrm>
              <a:off x="3021975" y="3069013"/>
              <a:ext cx="1712700" cy="703500"/>
            </a:xfrm>
            <a:prstGeom prst="roundRect">
              <a:avLst>
                <a:gd fmla="val 4485"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96" name="Google Shape;196;g347aa63ff27_0_26"/>
            <p:cNvSpPr txBox="1"/>
            <p:nvPr/>
          </p:nvSpPr>
          <p:spPr>
            <a:xfrm>
              <a:off x="3066225" y="3106213"/>
              <a:ext cx="1624200" cy="624600"/>
            </a:xfrm>
            <a:prstGeom prst="rect">
              <a:avLst/>
            </a:prstGeom>
            <a:noFill/>
            <a:ln>
              <a:noFill/>
            </a:ln>
          </p:spPr>
          <p:txBody>
            <a:bodyPr anchorCtr="0" anchor="t" bIns="121900" lIns="121900" spcFirstLastPara="1" rIns="121900" wrap="square" tIns="121900">
              <a:noAutofit/>
            </a:bodyPr>
            <a:lstStyle/>
            <a:p>
              <a:pPr indent="0" lvl="0" marL="0" marR="0" rtl="0" algn="ctr">
                <a:lnSpc>
                  <a:spcPct val="115000"/>
                </a:lnSpc>
                <a:spcBef>
                  <a:spcPts val="0"/>
                </a:spcBef>
                <a:spcAft>
                  <a:spcPts val="2100"/>
                </a:spcAft>
                <a:buClr>
                  <a:srgbClr val="000000"/>
                </a:buClr>
                <a:buSzPts val="1800"/>
                <a:buFont typeface="Arial"/>
                <a:buNone/>
              </a:pPr>
              <a:r>
                <a:rPr b="0" i="0" lang="en-US" sz="1800" u="none" cap="none" strike="noStrike">
                  <a:solidFill>
                    <a:srgbClr val="FFFFFF"/>
                  </a:solidFill>
                  <a:latin typeface="Roboto"/>
                  <a:ea typeface="Roboto"/>
                  <a:cs typeface="Roboto"/>
                  <a:sym typeface="Roboto"/>
                </a:rPr>
                <a:t>Stel specifieke, meetbare criteria op</a:t>
              </a:r>
              <a:endParaRPr b="0" i="0" sz="1800" u="none" cap="none" strike="noStrike">
                <a:solidFill>
                  <a:srgbClr val="FFFFFF"/>
                </a:solidFill>
                <a:latin typeface="Arial"/>
                <a:ea typeface="Arial"/>
                <a:cs typeface="Arial"/>
                <a:sym typeface="Arial"/>
              </a:endParaRPr>
            </a:p>
          </p:txBody>
        </p:sp>
        <p:sp>
          <p:nvSpPr>
            <p:cNvPr id="197" name="Google Shape;197;g347aa63ff27_0_26"/>
            <p:cNvSpPr/>
            <p:nvPr/>
          </p:nvSpPr>
          <p:spPr>
            <a:xfrm>
              <a:off x="3833325" y="3004364"/>
              <a:ext cx="90000" cy="67500"/>
            </a:xfrm>
            <a:prstGeom prst="triangle">
              <a:avLst>
                <a:gd fmla="val 50000"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98" name="Google Shape;198;g347aa63ff27_0_26"/>
          <p:cNvGrpSpPr/>
          <p:nvPr/>
        </p:nvGrpSpPr>
        <p:grpSpPr>
          <a:xfrm>
            <a:off x="2203848" y="2177306"/>
            <a:ext cx="2292513" cy="1694339"/>
            <a:chOff x="1637475" y="1195909"/>
            <a:chExt cx="1719428" cy="1270786"/>
          </a:xfrm>
        </p:grpSpPr>
        <p:sp>
          <p:nvSpPr>
            <p:cNvPr id="199" name="Google Shape;199;g347aa63ff27_0_26"/>
            <p:cNvSpPr/>
            <p:nvPr/>
          </p:nvSpPr>
          <p:spPr>
            <a:xfrm>
              <a:off x="1637475" y="1219942"/>
              <a:ext cx="1712700" cy="703500"/>
            </a:xfrm>
            <a:prstGeom prst="roundRect">
              <a:avLst>
                <a:gd fmla="val 4485"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200" name="Google Shape;200;g347aa63ff27_0_26"/>
            <p:cNvSpPr txBox="1"/>
            <p:nvPr/>
          </p:nvSpPr>
          <p:spPr>
            <a:xfrm>
              <a:off x="2144544" y="1914044"/>
              <a:ext cx="696900" cy="276000"/>
            </a:xfrm>
            <a:prstGeom prst="rect">
              <a:avLst/>
            </a:prstGeom>
            <a:noFill/>
            <a:ln>
              <a:noFill/>
            </a:ln>
          </p:spPr>
          <p:txBody>
            <a:bodyPr anchorCtr="0" anchor="t" bIns="121900" lIns="121900" spcFirstLastPara="1" rIns="121900" wrap="square" tIns="121900">
              <a:noAutofit/>
            </a:bodyPr>
            <a:lstStyle/>
            <a:p>
              <a:pPr indent="0" lvl="0" marL="0" marR="0" rtl="0" algn="ctr">
                <a:lnSpc>
                  <a:spcPct val="115000"/>
                </a:lnSpc>
                <a:spcBef>
                  <a:spcPts val="0"/>
                </a:spcBef>
                <a:spcAft>
                  <a:spcPts val="2100"/>
                </a:spcAft>
                <a:buClr>
                  <a:srgbClr val="000000"/>
                </a:buClr>
                <a:buSzPts val="1800"/>
                <a:buFont typeface="Arial"/>
                <a:buNone/>
              </a:pPr>
              <a:r>
                <a:rPr b="1" i="0" lang="en-US" sz="1800" u="none" cap="none" strike="noStrike">
                  <a:solidFill>
                    <a:srgbClr val="701C7F"/>
                  </a:solidFill>
                  <a:latin typeface="Roboto"/>
                  <a:ea typeface="Roboto"/>
                  <a:cs typeface="Roboto"/>
                  <a:sym typeface="Roboto"/>
                </a:rPr>
                <a:t>1</a:t>
              </a:r>
              <a:endParaRPr b="1" i="0" sz="1800" u="none" cap="none" strike="noStrike">
                <a:solidFill>
                  <a:srgbClr val="701C7F"/>
                </a:solidFill>
                <a:latin typeface="Roboto"/>
                <a:ea typeface="Roboto"/>
                <a:cs typeface="Roboto"/>
                <a:sym typeface="Roboto"/>
              </a:endParaRPr>
            </a:p>
          </p:txBody>
        </p:sp>
        <p:sp>
          <p:nvSpPr>
            <p:cNvPr id="201" name="Google Shape;201;g347aa63ff27_0_26"/>
            <p:cNvSpPr/>
            <p:nvPr/>
          </p:nvSpPr>
          <p:spPr>
            <a:xfrm rot="10800000">
              <a:off x="2448800" y="1919036"/>
              <a:ext cx="90000" cy="67500"/>
            </a:xfrm>
            <a:prstGeom prst="triangle">
              <a:avLst>
                <a:gd fmla="val 50000"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2" name="Google Shape;202;g347aa63ff27_0_26"/>
            <p:cNvSpPr txBox="1"/>
            <p:nvPr/>
          </p:nvSpPr>
          <p:spPr>
            <a:xfrm>
              <a:off x="1640903" y="1195909"/>
              <a:ext cx="1716000" cy="634800"/>
            </a:xfrm>
            <a:prstGeom prst="rect">
              <a:avLst/>
            </a:prstGeom>
            <a:noFill/>
            <a:ln>
              <a:noFill/>
            </a:ln>
          </p:spPr>
          <p:txBody>
            <a:bodyPr anchorCtr="0" anchor="t" bIns="121900" lIns="121900" spcFirstLastPara="1" rIns="121900" wrap="square" tIns="121900">
              <a:noAutofit/>
            </a:bodyPr>
            <a:lstStyle/>
            <a:p>
              <a:pPr indent="0" lvl="0" marL="0" marR="0" rtl="0" algn="ctr">
                <a:lnSpc>
                  <a:spcPct val="115000"/>
                </a:lnSpc>
                <a:spcBef>
                  <a:spcPts val="0"/>
                </a:spcBef>
                <a:spcAft>
                  <a:spcPts val="2100"/>
                </a:spcAft>
                <a:buClr>
                  <a:srgbClr val="000000"/>
                </a:buClr>
                <a:buSzPts val="1800"/>
                <a:buFont typeface="Arial"/>
                <a:buNone/>
              </a:pPr>
              <a:r>
                <a:rPr b="0" i="0" lang="en-US" sz="1800" u="none" cap="none" strike="noStrike">
                  <a:solidFill>
                    <a:srgbClr val="FFFFFF"/>
                  </a:solidFill>
                  <a:latin typeface="Roboto"/>
                  <a:ea typeface="Roboto"/>
                  <a:cs typeface="Roboto"/>
                  <a:sym typeface="Roboto"/>
                </a:rPr>
                <a:t>Bepaal het doel van de evaluatie</a:t>
              </a:r>
              <a:endParaRPr b="0" i="0" sz="1800" u="none" cap="none" strike="noStrike">
                <a:solidFill>
                  <a:srgbClr val="FFFFFF"/>
                </a:solidFill>
                <a:latin typeface="Arial"/>
                <a:ea typeface="Arial"/>
                <a:cs typeface="Arial"/>
                <a:sym typeface="Arial"/>
              </a:endParaRPr>
            </a:p>
          </p:txBody>
        </p:sp>
        <p:sp>
          <p:nvSpPr>
            <p:cNvPr id="203" name="Google Shape;203;g347aa63ff27_0_26"/>
            <p:cNvSpPr/>
            <p:nvPr/>
          </p:nvSpPr>
          <p:spPr>
            <a:xfrm rot="-1789476">
              <a:off x="2410765" y="2276970"/>
              <a:ext cx="160451" cy="160451"/>
            </a:xfrm>
            <a:prstGeom prst="ellipse">
              <a:avLst/>
            </a:prstGeom>
            <a:solidFill>
              <a:srgbClr val="FFFFFF"/>
            </a:solidFill>
            <a:ln cap="flat" cmpd="sng" w="38100">
              <a:solidFill>
                <a:srgbClr val="701C7F"/>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04" name="Google Shape;204;g347aa63ff27_0_26"/>
          <p:cNvGrpSpPr/>
          <p:nvPr/>
        </p:nvGrpSpPr>
        <p:grpSpPr>
          <a:xfrm>
            <a:off x="5594723" y="2175599"/>
            <a:ext cx="2283543" cy="1662296"/>
            <a:chOff x="1637475" y="1219942"/>
            <a:chExt cx="1712700" cy="1246753"/>
          </a:xfrm>
        </p:grpSpPr>
        <p:sp>
          <p:nvSpPr>
            <p:cNvPr id="205" name="Google Shape;205;g347aa63ff27_0_26"/>
            <p:cNvSpPr/>
            <p:nvPr/>
          </p:nvSpPr>
          <p:spPr>
            <a:xfrm>
              <a:off x="1637475" y="1219942"/>
              <a:ext cx="1712700" cy="703500"/>
            </a:xfrm>
            <a:prstGeom prst="roundRect">
              <a:avLst>
                <a:gd fmla="val 4485"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206" name="Google Shape;206;g347aa63ff27_0_26"/>
            <p:cNvSpPr txBox="1"/>
            <p:nvPr/>
          </p:nvSpPr>
          <p:spPr>
            <a:xfrm>
              <a:off x="2144544" y="1931858"/>
              <a:ext cx="696900" cy="276000"/>
            </a:xfrm>
            <a:prstGeom prst="rect">
              <a:avLst/>
            </a:prstGeom>
            <a:noFill/>
            <a:ln>
              <a:noFill/>
            </a:ln>
          </p:spPr>
          <p:txBody>
            <a:bodyPr anchorCtr="0" anchor="t" bIns="121900" lIns="121900" spcFirstLastPara="1" rIns="121900" wrap="square" tIns="121900">
              <a:noAutofit/>
            </a:bodyPr>
            <a:lstStyle/>
            <a:p>
              <a:pPr indent="0" lvl="0" marL="0" marR="0" rtl="0" algn="ctr">
                <a:lnSpc>
                  <a:spcPct val="115000"/>
                </a:lnSpc>
                <a:spcBef>
                  <a:spcPts val="0"/>
                </a:spcBef>
                <a:spcAft>
                  <a:spcPts val="2100"/>
                </a:spcAft>
                <a:buClr>
                  <a:srgbClr val="000000"/>
                </a:buClr>
                <a:buSzPts val="1800"/>
                <a:buFont typeface="Arial"/>
                <a:buNone/>
              </a:pPr>
              <a:r>
                <a:rPr b="1" i="0" lang="en-US" sz="1800" u="none" cap="none" strike="noStrike">
                  <a:solidFill>
                    <a:srgbClr val="701C7F"/>
                  </a:solidFill>
                  <a:latin typeface="Roboto"/>
                  <a:ea typeface="Roboto"/>
                  <a:cs typeface="Roboto"/>
                  <a:sym typeface="Roboto"/>
                </a:rPr>
                <a:t>3</a:t>
              </a:r>
              <a:endParaRPr b="1" i="0" sz="1800" u="none" cap="none" strike="noStrike">
                <a:solidFill>
                  <a:srgbClr val="701C7F"/>
                </a:solidFill>
                <a:latin typeface="Roboto"/>
                <a:ea typeface="Roboto"/>
                <a:cs typeface="Roboto"/>
                <a:sym typeface="Roboto"/>
              </a:endParaRPr>
            </a:p>
          </p:txBody>
        </p:sp>
        <p:sp>
          <p:nvSpPr>
            <p:cNvPr id="207" name="Google Shape;207;g347aa63ff27_0_26"/>
            <p:cNvSpPr/>
            <p:nvPr/>
          </p:nvSpPr>
          <p:spPr>
            <a:xfrm rot="10800000">
              <a:off x="2448800" y="1919036"/>
              <a:ext cx="90000" cy="67500"/>
            </a:xfrm>
            <a:prstGeom prst="triangle">
              <a:avLst>
                <a:gd fmla="val 50000"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8" name="Google Shape;208;g347aa63ff27_0_26"/>
            <p:cNvSpPr txBox="1"/>
            <p:nvPr/>
          </p:nvSpPr>
          <p:spPr>
            <a:xfrm>
              <a:off x="1681725" y="1257142"/>
              <a:ext cx="1624200" cy="624600"/>
            </a:xfrm>
            <a:prstGeom prst="rect">
              <a:avLst/>
            </a:prstGeom>
            <a:noFill/>
            <a:ln>
              <a:noFill/>
            </a:ln>
          </p:spPr>
          <p:txBody>
            <a:bodyPr anchorCtr="0" anchor="t" bIns="121900" lIns="121900" spcFirstLastPara="1" rIns="121900" wrap="square" tIns="121900">
              <a:noAutofit/>
            </a:bodyPr>
            <a:lstStyle/>
            <a:p>
              <a:pPr indent="0" lvl="0" marL="0" marR="0" rtl="0" algn="ctr">
                <a:lnSpc>
                  <a:spcPct val="115000"/>
                </a:lnSpc>
                <a:spcBef>
                  <a:spcPts val="0"/>
                </a:spcBef>
                <a:spcAft>
                  <a:spcPts val="2100"/>
                </a:spcAft>
                <a:buClr>
                  <a:srgbClr val="000000"/>
                </a:buClr>
                <a:buSzPts val="1800"/>
                <a:buFont typeface="Arial"/>
                <a:buNone/>
              </a:pPr>
              <a:r>
                <a:rPr b="0" i="0" lang="en-US" sz="1800" u="none" cap="none" strike="noStrike">
                  <a:solidFill>
                    <a:srgbClr val="FFFFFF"/>
                  </a:solidFill>
                  <a:latin typeface="Roboto"/>
                  <a:ea typeface="Roboto"/>
                  <a:cs typeface="Roboto"/>
                  <a:sym typeface="Roboto"/>
                </a:rPr>
                <a:t>Stem criteria af op leerdoelen</a:t>
              </a:r>
              <a:endParaRPr b="0" i="0" sz="1800" u="none" cap="none" strike="noStrike">
                <a:solidFill>
                  <a:srgbClr val="FFFFFF"/>
                </a:solidFill>
                <a:latin typeface="Arial"/>
                <a:ea typeface="Arial"/>
                <a:cs typeface="Arial"/>
                <a:sym typeface="Arial"/>
              </a:endParaRPr>
            </a:p>
          </p:txBody>
        </p:sp>
        <p:sp>
          <p:nvSpPr>
            <p:cNvPr id="209" name="Google Shape;209;g347aa63ff27_0_26"/>
            <p:cNvSpPr/>
            <p:nvPr/>
          </p:nvSpPr>
          <p:spPr>
            <a:xfrm rot="-1789476">
              <a:off x="2410765" y="2276970"/>
              <a:ext cx="160451" cy="160451"/>
            </a:xfrm>
            <a:prstGeom prst="ellipse">
              <a:avLst/>
            </a:prstGeom>
            <a:solidFill>
              <a:srgbClr val="FFFFFF"/>
            </a:solidFill>
            <a:ln cap="flat" cmpd="sng" w="38100">
              <a:solidFill>
                <a:srgbClr val="701C7F"/>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10" name="Google Shape;210;g347aa63ff27_0_26"/>
          <p:cNvGrpSpPr/>
          <p:nvPr/>
        </p:nvGrpSpPr>
        <p:grpSpPr>
          <a:xfrm>
            <a:off x="7329490" y="3978359"/>
            <a:ext cx="2283543" cy="1678819"/>
            <a:chOff x="3021975" y="2541798"/>
            <a:chExt cx="1712700" cy="1230715"/>
          </a:xfrm>
        </p:grpSpPr>
        <p:sp>
          <p:nvSpPr>
            <p:cNvPr id="211" name="Google Shape;211;g347aa63ff27_0_26"/>
            <p:cNvSpPr txBox="1"/>
            <p:nvPr/>
          </p:nvSpPr>
          <p:spPr>
            <a:xfrm>
              <a:off x="3529877" y="2665941"/>
              <a:ext cx="696900" cy="276000"/>
            </a:xfrm>
            <a:prstGeom prst="rect">
              <a:avLst/>
            </a:prstGeom>
            <a:noFill/>
            <a:ln>
              <a:noFill/>
            </a:ln>
          </p:spPr>
          <p:txBody>
            <a:bodyPr anchorCtr="0" anchor="t" bIns="121900" lIns="121900" spcFirstLastPara="1" rIns="121900" wrap="square" tIns="121900">
              <a:noAutofit/>
            </a:bodyPr>
            <a:lstStyle/>
            <a:p>
              <a:pPr indent="0" lvl="0" marL="0" marR="0" rtl="0" algn="ctr">
                <a:lnSpc>
                  <a:spcPct val="115000"/>
                </a:lnSpc>
                <a:spcBef>
                  <a:spcPts val="0"/>
                </a:spcBef>
                <a:spcAft>
                  <a:spcPts val="2100"/>
                </a:spcAft>
                <a:buClr>
                  <a:srgbClr val="000000"/>
                </a:buClr>
                <a:buSzPts val="1800"/>
                <a:buFont typeface="Arial"/>
                <a:buNone/>
              </a:pPr>
              <a:r>
                <a:rPr b="1" i="0" lang="en-US" sz="1800" u="none" cap="none" strike="noStrike">
                  <a:solidFill>
                    <a:srgbClr val="701C7F"/>
                  </a:solidFill>
                  <a:latin typeface="Roboto"/>
                  <a:ea typeface="Roboto"/>
                  <a:cs typeface="Roboto"/>
                  <a:sym typeface="Roboto"/>
                </a:rPr>
                <a:t>4</a:t>
              </a:r>
              <a:endParaRPr b="1" i="0" sz="1800" u="none" cap="none" strike="noStrike">
                <a:solidFill>
                  <a:srgbClr val="701C7F"/>
                </a:solidFill>
                <a:latin typeface="Roboto"/>
                <a:ea typeface="Roboto"/>
                <a:cs typeface="Roboto"/>
                <a:sym typeface="Roboto"/>
              </a:endParaRPr>
            </a:p>
          </p:txBody>
        </p:sp>
        <p:sp>
          <p:nvSpPr>
            <p:cNvPr id="212" name="Google Shape;212;g347aa63ff27_0_26"/>
            <p:cNvSpPr/>
            <p:nvPr/>
          </p:nvSpPr>
          <p:spPr>
            <a:xfrm rot="-1789476">
              <a:off x="3798091" y="2571072"/>
              <a:ext cx="160451" cy="160451"/>
            </a:xfrm>
            <a:prstGeom prst="ellipse">
              <a:avLst/>
            </a:prstGeom>
            <a:solidFill>
              <a:srgbClr val="FFFFFF"/>
            </a:solidFill>
            <a:ln cap="flat" cmpd="sng" w="38100">
              <a:solidFill>
                <a:srgbClr val="701C7F"/>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3" name="Google Shape;213;g347aa63ff27_0_26"/>
            <p:cNvSpPr/>
            <p:nvPr/>
          </p:nvSpPr>
          <p:spPr>
            <a:xfrm>
              <a:off x="3021975" y="3069013"/>
              <a:ext cx="1712700" cy="703500"/>
            </a:xfrm>
            <a:prstGeom prst="roundRect">
              <a:avLst>
                <a:gd fmla="val 4485"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214" name="Google Shape;214;g347aa63ff27_0_26"/>
            <p:cNvSpPr txBox="1"/>
            <p:nvPr/>
          </p:nvSpPr>
          <p:spPr>
            <a:xfrm>
              <a:off x="3066225" y="3106213"/>
              <a:ext cx="1624200" cy="624600"/>
            </a:xfrm>
            <a:prstGeom prst="rect">
              <a:avLst/>
            </a:prstGeom>
            <a:noFill/>
            <a:ln>
              <a:noFill/>
            </a:ln>
          </p:spPr>
          <p:txBody>
            <a:bodyPr anchorCtr="0" anchor="t" bIns="121900" lIns="121900" spcFirstLastPara="1" rIns="121900" wrap="square" tIns="121900">
              <a:noAutofit/>
            </a:bodyPr>
            <a:lstStyle/>
            <a:p>
              <a:pPr indent="0" lvl="0" marL="0" marR="0" rtl="0" algn="ctr">
                <a:lnSpc>
                  <a:spcPct val="115000"/>
                </a:lnSpc>
                <a:spcBef>
                  <a:spcPts val="0"/>
                </a:spcBef>
                <a:spcAft>
                  <a:spcPts val="2100"/>
                </a:spcAft>
                <a:buClr>
                  <a:srgbClr val="000000"/>
                </a:buClr>
                <a:buSzPts val="1800"/>
                <a:buFont typeface="Arial"/>
                <a:buNone/>
              </a:pPr>
              <a:r>
                <a:rPr b="0" i="0" lang="en-US" sz="1800" u="none" cap="none" strike="noStrike">
                  <a:solidFill>
                    <a:srgbClr val="FFFFFF"/>
                  </a:solidFill>
                  <a:latin typeface="Roboto"/>
                  <a:ea typeface="Roboto"/>
                  <a:cs typeface="Roboto"/>
                  <a:sym typeface="Roboto"/>
                </a:rPr>
                <a:t>Test/evalueer de criteria in de praktijk</a:t>
              </a:r>
              <a:endParaRPr b="0" i="0" sz="1800" u="none" cap="none" strike="noStrike">
                <a:solidFill>
                  <a:srgbClr val="FFFFFF"/>
                </a:solidFill>
                <a:latin typeface="Arial"/>
                <a:ea typeface="Arial"/>
                <a:cs typeface="Arial"/>
                <a:sym typeface="Arial"/>
              </a:endParaRPr>
            </a:p>
          </p:txBody>
        </p:sp>
        <p:sp>
          <p:nvSpPr>
            <p:cNvPr id="215" name="Google Shape;215;g347aa63ff27_0_26"/>
            <p:cNvSpPr/>
            <p:nvPr/>
          </p:nvSpPr>
          <p:spPr>
            <a:xfrm>
              <a:off x="3833325" y="3004364"/>
              <a:ext cx="90000" cy="67500"/>
            </a:xfrm>
            <a:prstGeom prst="triangle">
              <a:avLst>
                <a:gd fmla="val 50000"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g347aa63ff27_0_59"/>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Evaluatiecriteria ontwikkelen - 1. Doel</a:t>
            </a:r>
            <a:endParaRPr/>
          </a:p>
        </p:txBody>
      </p:sp>
      <p:sp>
        <p:nvSpPr>
          <p:cNvPr id="222" name="Google Shape;222;g347aa63ff27_0_59"/>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457200" lvl="0" marL="685800" rtl="0" algn="l">
              <a:lnSpc>
                <a:spcPct val="90000"/>
              </a:lnSpc>
              <a:spcBef>
                <a:spcPts val="1000"/>
              </a:spcBef>
              <a:spcAft>
                <a:spcPts val="0"/>
              </a:spcAft>
              <a:buSzPts val="2200"/>
              <a:buFont typeface="Arial"/>
              <a:buAutoNum type="arabicPeriod"/>
            </a:pPr>
            <a:r>
              <a:rPr b="1" lang="en-US"/>
              <a:t>Bepaal het doel van de evaluatie</a:t>
            </a:r>
            <a:r>
              <a:rPr lang="en-US"/>
              <a:t>. Begin met vast te stellen wat je wilt evalueren. Bijvoorbeeld:</a:t>
            </a:r>
            <a:br>
              <a:rPr lang="en-US"/>
            </a:br>
            <a:endParaRPr/>
          </a:p>
          <a:p>
            <a:pPr indent="-368300" lvl="1" marL="914400" rtl="0" algn="l">
              <a:lnSpc>
                <a:spcPct val="90000"/>
              </a:lnSpc>
              <a:spcBef>
                <a:spcPts val="500"/>
              </a:spcBef>
              <a:spcAft>
                <a:spcPts val="0"/>
              </a:spcAft>
              <a:buSzPts val="1800"/>
              <a:buChar char="•"/>
            </a:pPr>
            <a:r>
              <a:rPr lang="en-US"/>
              <a:t>Wil je de </a:t>
            </a:r>
            <a:r>
              <a:rPr b="1" lang="en-US"/>
              <a:t>onderwijsmethode in het algemeen </a:t>
            </a:r>
            <a:r>
              <a:rPr lang="en-US"/>
              <a:t>beoordelen? Denk aan vragen als:</a:t>
            </a:r>
            <a:endParaRPr/>
          </a:p>
          <a:p>
            <a:pPr indent="-368300" lvl="2" marL="1371600" rtl="0" algn="l">
              <a:lnSpc>
                <a:spcPct val="90000"/>
              </a:lnSpc>
              <a:spcBef>
                <a:spcPts val="500"/>
              </a:spcBef>
              <a:spcAft>
                <a:spcPts val="0"/>
              </a:spcAft>
              <a:buSzPts val="1440"/>
              <a:buFont typeface="Noto Sans Symbols"/>
              <a:buChar char="✔"/>
            </a:pPr>
            <a:r>
              <a:rPr i="1" lang="en-US"/>
              <a:t>Zijn de lesmethoden boeiend voor alle leerlingen?</a:t>
            </a:r>
            <a:endParaRPr/>
          </a:p>
          <a:p>
            <a:pPr indent="-368300" lvl="2" marL="1371600" rtl="0" algn="l">
              <a:lnSpc>
                <a:spcPct val="90000"/>
              </a:lnSpc>
              <a:spcBef>
                <a:spcPts val="500"/>
              </a:spcBef>
              <a:spcAft>
                <a:spcPts val="0"/>
              </a:spcAft>
              <a:buSzPts val="1440"/>
              <a:buFont typeface="Noto Sans Symbols"/>
              <a:buChar char="✔"/>
            </a:pPr>
            <a:r>
              <a:rPr i="1" lang="en-US"/>
              <a:t>Integreert de docent op effectieve wijze praktische activiteiten en voorbeelden?</a:t>
            </a:r>
            <a:br>
              <a:rPr i="1" lang="en-US"/>
            </a:br>
            <a:endParaRPr i="1"/>
          </a:p>
          <a:p>
            <a:pPr indent="-368300" lvl="1" marL="914400" rtl="0" algn="l">
              <a:lnSpc>
                <a:spcPct val="90000"/>
              </a:lnSpc>
              <a:spcBef>
                <a:spcPts val="500"/>
              </a:spcBef>
              <a:spcAft>
                <a:spcPts val="0"/>
              </a:spcAft>
              <a:buSzPts val="1800"/>
              <a:buChar char="•"/>
            </a:pPr>
            <a:r>
              <a:rPr lang="en-US"/>
              <a:t>Ben je gericht op </a:t>
            </a:r>
            <a:r>
              <a:rPr b="1" lang="en-US"/>
              <a:t>betrokkenheid van leerlingen en/of samenwerking/groepswerk</a:t>
            </a:r>
            <a:r>
              <a:rPr lang="en-US"/>
              <a:t>? Denk aan vragen als:</a:t>
            </a:r>
            <a:endParaRPr/>
          </a:p>
          <a:p>
            <a:pPr indent="-368300" lvl="2" marL="1371600" rtl="0" algn="l">
              <a:lnSpc>
                <a:spcPct val="90000"/>
              </a:lnSpc>
              <a:spcBef>
                <a:spcPts val="500"/>
              </a:spcBef>
              <a:spcAft>
                <a:spcPts val="0"/>
              </a:spcAft>
              <a:buSzPts val="1440"/>
              <a:buFont typeface="Noto Sans Symbols"/>
              <a:buChar char="✔"/>
            </a:pPr>
            <a:r>
              <a:rPr i="1" lang="en-US"/>
              <a:t>Nemen leerlingen actief deel aan discussies en activiteiten?</a:t>
            </a:r>
            <a:endParaRPr/>
          </a:p>
          <a:p>
            <a:pPr indent="-368300" lvl="2" marL="1371600" rtl="0" algn="l">
              <a:lnSpc>
                <a:spcPct val="90000"/>
              </a:lnSpc>
              <a:spcBef>
                <a:spcPts val="500"/>
              </a:spcBef>
              <a:spcAft>
                <a:spcPts val="0"/>
              </a:spcAft>
              <a:buSzPts val="1440"/>
              <a:buFont typeface="Noto Sans Symbols"/>
              <a:buChar char="✔"/>
            </a:pPr>
            <a:r>
              <a:rPr i="1" lang="en-US"/>
              <a:t>Laten leerlingen zien dat ze geïnteresseerd zijn in het onderwerp door vragen te stellen of creatieve bijdragen te leveren?</a:t>
            </a:r>
            <a:br>
              <a:rPr i="1" lang="en-US"/>
            </a:br>
            <a:endParaRPr i="1"/>
          </a:p>
          <a:p>
            <a:pPr indent="-368300" lvl="1" marL="914400" rtl="0" algn="l">
              <a:lnSpc>
                <a:spcPct val="90000"/>
              </a:lnSpc>
              <a:spcBef>
                <a:spcPts val="500"/>
              </a:spcBef>
              <a:spcAft>
                <a:spcPts val="0"/>
              </a:spcAft>
              <a:buSzPts val="1800"/>
              <a:buChar char="•"/>
            </a:pPr>
            <a:r>
              <a:rPr lang="en-US"/>
              <a:t>Bent u erop gericht dat </a:t>
            </a:r>
            <a:r>
              <a:rPr b="1" lang="en-US"/>
              <a:t>leerlingen een specifiek, uitdagend concept onder de knie krijgen</a:t>
            </a:r>
            <a:r>
              <a:rPr lang="en-US"/>
              <a:t>? Denk aan vragen als:</a:t>
            </a:r>
            <a:endParaRPr/>
          </a:p>
          <a:p>
            <a:pPr indent="-368300" lvl="2" marL="1371600" rtl="0" algn="l">
              <a:lnSpc>
                <a:spcPct val="90000"/>
              </a:lnSpc>
              <a:spcBef>
                <a:spcPts val="500"/>
              </a:spcBef>
              <a:spcAft>
                <a:spcPts val="0"/>
              </a:spcAft>
              <a:buSzPts val="1440"/>
              <a:buFont typeface="Noto Sans Symbols"/>
              <a:buChar char="✔"/>
            </a:pPr>
            <a:r>
              <a:rPr i="1" lang="en-US"/>
              <a:t>Zijn leerlingen in staat om het concept in hun eigen woorden uit te leggen?</a:t>
            </a:r>
            <a:endParaRPr/>
          </a:p>
          <a:p>
            <a:pPr indent="-368300" lvl="2" marL="1371600" rtl="0" algn="l">
              <a:lnSpc>
                <a:spcPct val="90000"/>
              </a:lnSpc>
              <a:spcBef>
                <a:spcPts val="500"/>
              </a:spcBef>
              <a:spcAft>
                <a:spcPts val="0"/>
              </a:spcAft>
              <a:buSzPts val="1440"/>
              <a:buFont typeface="Noto Sans Symbols"/>
              <a:buChar char="✔"/>
            </a:pPr>
            <a:r>
              <a:rPr i="1" lang="en-US"/>
              <a:t>Laten leerlingen zien dat ze het concept beter begrijpen door oefening en feedback?</a:t>
            </a:r>
            <a:endParaRPr/>
          </a:p>
          <a:p>
            <a:pPr indent="-368300" lvl="2" marL="1371600" rtl="0" algn="l">
              <a:lnSpc>
                <a:spcPct val="90000"/>
              </a:lnSpc>
              <a:spcBef>
                <a:spcPts val="500"/>
              </a:spcBef>
              <a:spcAft>
                <a:spcPts val="0"/>
              </a:spcAft>
              <a:buSzPts val="1440"/>
              <a:buFont typeface="Noto Sans Symbols"/>
              <a:buChar char="✔"/>
            </a:pPr>
            <a:r>
              <a:rPr i="1" lang="en-US"/>
              <a:t>Worden misvattingen of fouten meteen aangepakt tijdens discussies of activiteiten?</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6" name="Shape 226"/>
        <p:cNvGrpSpPr/>
        <p:nvPr/>
      </p:nvGrpSpPr>
      <p:grpSpPr>
        <a:xfrm>
          <a:off x="0" y="0"/>
          <a:ext cx="0" cy="0"/>
          <a:chOff x="0" y="0"/>
          <a:chExt cx="0" cy="0"/>
        </a:xfrm>
      </p:grpSpPr>
      <p:sp>
        <p:nvSpPr>
          <p:cNvPr id="227" name="Google Shape;227;g347aa63ff27_0_65"/>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Evaluatiecriteria ontwikkelen - 2. Criteria definiëren (1/3)</a:t>
            </a:r>
            <a:endParaRPr/>
          </a:p>
        </p:txBody>
      </p:sp>
      <p:sp>
        <p:nvSpPr>
          <p:cNvPr id="228" name="Google Shape;228;g347aa63ff27_0_65"/>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b="1" lang="en-US"/>
              <a:t>Stel duidelijke, specifieke, meetbare criteria (5-10) op </a:t>
            </a:r>
            <a:r>
              <a:rPr lang="en-US"/>
              <a:t>die voortvloeien uit het evaluatiedoel</a:t>
            </a:r>
            <a:endParaRPr/>
          </a:p>
          <a:p>
            <a:pPr indent="-342900" lvl="0" marL="571500" marR="0" rtl="0" algn="l">
              <a:lnSpc>
                <a:spcPct val="90000"/>
              </a:lnSpc>
              <a:spcBef>
                <a:spcPts val="1000"/>
              </a:spcBef>
              <a:spcAft>
                <a:spcPts val="0"/>
              </a:spcAft>
              <a:buClr>
                <a:schemeClr val="accent4"/>
              </a:buClr>
              <a:buSzPts val="2200"/>
              <a:buFont typeface="Arial"/>
              <a:buChar char="•"/>
            </a:pPr>
            <a:r>
              <a:rPr lang="en-US"/>
              <a:t>Neem volgens het TINKER-raamwerk twee belangrijke aspecten van informaticaonderwijs in overweging</a:t>
            </a:r>
            <a:endParaRPr/>
          </a:p>
          <a:p>
            <a:pPr indent="-368300" lvl="1" marL="914400" rtl="0" algn="l">
              <a:lnSpc>
                <a:spcPct val="90000"/>
              </a:lnSpc>
              <a:spcBef>
                <a:spcPts val="500"/>
              </a:spcBef>
              <a:spcAft>
                <a:spcPts val="0"/>
              </a:spcAft>
              <a:buSzPts val="1800"/>
              <a:buChar char="•"/>
            </a:pPr>
            <a:r>
              <a:rPr lang="en-US"/>
              <a:t>authentiek leren en genderintegratie</a:t>
            </a:r>
            <a:br>
              <a:rPr lang="en-US"/>
            </a:br>
            <a:endParaRPr/>
          </a:p>
          <a:p>
            <a:pPr indent="-342900" lvl="0" marL="571500" marR="0" rtl="0" algn="l">
              <a:lnSpc>
                <a:spcPct val="90000"/>
              </a:lnSpc>
              <a:spcBef>
                <a:spcPts val="1000"/>
              </a:spcBef>
              <a:spcAft>
                <a:spcPts val="0"/>
              </a:spcAft>
              <a:buClr>
                <a:schemeClr val="accent4"/>
              </a:buClr>
              <a:buSzPts val="2200"/>
              <a:buFont typeface="Arial"/>
              <a:buChar char="•"/>
            </a:pPr>
            <a:r>
              <a:rPr b="1" lang="en-US"/>
              <a:t>Vermijd </a:t>
            </a:r>
            <a:r>
              <a:rPr lang="en-US"/>
              <a:t>bij het definiëren van specifieke criteria </a:t>
            </a:r>
            <a:r>
              <a:rPr b="1" lang="en-US"/>
              <a:t>vage uitspraken </a:t>
            </a:r>
            <a:r>
              <a:rPr lang="en-US"/>
              <a:t>zoals:</a:t>
            </a:r>
            <a:endParaRPr/>
          </a:p>
          <a:p>
            <a:pPr indent="-368300" lvl="1" marL="914400" rtl="0" algn="l">
              <a:lnSpc>
                <a:spcPct val="90000"/>
              </a:lnSpc>
              <a:spcBef>
                <a:spcPts val="500"/>
              </a:spcBef>
              <a:spcAft>
                <a:spcPts val="0"/>
              </a:spcAft>
              <a:buSzPts val="1800"/>
              <a:buChar char="•"/>
            </a:pPr>
            <a:r>
              <a:rPr lang="en-US"/>
              <a:t>"De docent legt het onderwerp goed uit".</a:t>
            </a:r>
            <a:endParaRPr/>
          </a:p>
          <a:p>
            <a:pPr indent="-391160" lvl="2" marL="1371600" rtl="0" algn="l">
              <a:lnSpc>
                <a:spcPct val="90000"/>
              </a:lnSpc>
              <a:spcBef>
                <a:spcPts val="500"/>
              </a:spcBef>
              <a:spcAft>
                <a:spcPts val="0"/>
              </a:spcAft>
              <a:buSzPts val="1800"/>
              <a:buChar char="•"/>
            </a:pPr>
            <a:r>
              <a:rPr lang="en-US"/>
              <a:t>Wat betekent "goed" precies?</a:t>
            </a:r>
            <a:endParaRPr/>
          </a:p>
          <a:p>
            <a:pPr indent="-368300" lvl="1" marL="914400" rtl="0" algn="l">
              <a:lnSpc>
                <a:spcPct val="90000"/>
              </a:lnSpc>
              <a:spcBef>
                <a:spcPts val="500"/>
              </a:spcBef>
              <a:spcAft>
                <a:spcPts val="0"/>
              </a:spcAft>
              <a:buSzPts val="1800"/>
              <a:buChar char="•"/>
            </a:pPr>
            <a:r>
              <a:rPr lang="en-US"/>
              <a:t>"Leerlingen maken oefeningen uit het tekstboek".</a:t>
            </a:r>
            <a:endParaRPr/>
          </a:p>
          <a:p>
            <a:pPr indent="-391160" lvl="2" marL="1371600" rtl="0" algn="l">
              <a:lnSpc>
                <a:spcPct val="90000"/>
              </a:lnSpc>
              <a:spcBef>
                <a:spcPts val="500"/>
              </a:spcBef>
              <a:spcAft>
                <a:spcPts val="0"/>
              </a:spcAft>
              <a:buSzPts val="1800"/>
              <a:buChar char="•"/>
            </a:pPr>
            <a:r>
              <a:rPr lang="en-US"/>
              <a:t> Dit betekent niet dat de leerresultaten bereikt zijn.</a:t>
            </a:r>
            <a:endParaRPr/>
          </a:p>
          <a:p>
            <a:pPr indent="-368300" lvl="1" marL="914400" rtl="0" algn="l">
              <a:lnSpc>
                <a:spcPct val="90000"/>
              </a:lnSpc>
              <a:spcBef>
                <a:spcPts val="500"/>
              </a:spcBef>
              <a:spcAft>
                <a:spcPts val="0"/>
              </a:spcAft>
              <a:buSzPts val="1800"/>
              <a:buChar char="•"/>
            </a:pPr>
            <a:r>
              <a:rPr lang="en-US"/>
              <a:t>"Studenten waren tevreden over de cursus"</a:t>
            </a:r>
            <a:endParaRPr/>
          </a:p>
          <a:p>
            <a:pPr indent="-391160" lvl="2" marL="1371600" rtl="0" algn="l">
              <a:lnSpc>
                <a:spcPct val="90000"/>
              </a:lnSpc>
              <a:spcBef>
                <a:spcPts val="500"/>
              </a:spcBef>
              <a:spcAft>
                <a:spcPts val="0"/>
              </a:spcAft>
              <a:buSzPts val="1800"/>
              <a:buChar char="•"/>
            </a:pPr>
            <a:r>
              <a:rPr lang="en-US"/>
              <a:t>Tevredenheid wijst niet noodzakelijk op leren.</a:t>
            </a:r>
            <a:endParaRPr/>
          </a:p>
          <a:p>
            <a:pPr indent="-368300" lvl="1" marL="914400" rtl="0" algn="l">
              <a:lnSpc>
                <a:spcPct val="90000"/>
              </a:lnSpc>
              <a:spcBef>
                <a:spcPts val="500"/>
              </a:spcBef>
              <a:spcAft>
                <a:spcPts val="0"/>
              </a:spcAft>
              <a:buSzPts val="1800"/>
              <a:buChar char="•"/>
            </a:pPr>
            <a:r>
              <a:rPr lang="en-US"/>
              <a:t>"Studenten namen meer deel aan de les"</a:t>
            </a:r>
            <a:endParaRPr/>
          </a:p>
          <a:p>
            <a:pPr indent="-391160" lvl="2" marL="1371600" rtl="0" algn="l">
              <a:lnSpc>
                <a:spcPct val="90000"/>
              </a:lnSpc>
              <a:spcBef>
                <a:spcPts val="500"/>
              </a:spcBef>
              <a:spcAft>
                <a:spcPts val="0"/>
              </a:spcAft>
              <a:buSzPts val="1800"/>
              <a:buChar char="•"/>
            </a:pPr>
            <a:r>
              <a:rPr lang="en-US"/>
              <a:t>Hoeveel meer of vergeleken met wat?</a:t>
            </a:r>
            <a:endParaRPr/>
          </a:p>
          <a:p>
            <a:pPr indent="-368300" lvl="1" marL="914400" rtl="0" algn="l">
              <a:lnSpc>
                <a:spcPct val="90000"/>
              </a:lnSpc>
              <a:spcBef>
                <a:spcPts val="500"/>
              </a:spcBef>
              <a:spcAft>
                <a:spcPts val="0"/>
              </a:spcAft>
              <a:buSzPts val="1800"/>
              <a:buChar char="•"/>
            </a:pPr>
            <a:r>
              <a:rPr lang="en-US"/>
              <a:t>"Studenten namen meer deel aan de les,</a:t>
            </a:r>
            <a:br>
              <a:rPr lang="en-US"/>
            </a:br>
            <a:r>
              <a:rPr lang="en-US"/>
              <a:t>voelden zich meer tevreden en bereikten betere leerresultaten"</a:t>
            </a:r>
            <a:endParaRPr/>
          </a:p>
          <a:p>
            <a:pPr indent="-368300" lvl="2" marL="1371600" rtl="0" algn="l">
              <a:lnSpc>
                <a:spcPct val="90000"/>
              </a:lnSpc>
              <a:spcBef>
                <a:spcPts val="500"/>
              </a:spcBef>
              <a:spcAft>
                <a:spcPts val="0"/>
              </a:spcAft>
              <a:buSzPts val="1440"/>
              <a:buChar char="•"/>
            </a:pPr>
            <a:r>
              <a:rPr lang="en-US"/>
              <a:t>Avod complexe criteria en splits ze op in verschillende eenvoudige criteria.</a:t>
            </a:r>
            <a:endParaRPr/>
          </a:p>
          <a:p>
            <a:pPr indent="0" lvl="0" marL="0" rtl="0" algn="l">
              <a:lnSpc>
                <a:spcPct val="90000"/>
              </a:lnSpc>
              <a:spcBef>
                <a:spcPts val="500"/>
              </a:spcBef>
              <a:spcAft>
                <a:spcPts val="0"/>
              </a:spcAft>
              <a:buSzPts val="2200"/>
              <a:buNone/>
            </a:pPr>
            <a:br>
              <a:rPr lang="en-US"/>
            </a:b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pic>
        <p:nvPicPr>
          <p:cNvPr id="229" name="Google Shape;229;g347aa63ff27_0_65"/>
          <p:cNvPicPr preferRelativeResize="0"/>
          <p:nvPr/>
        </p:nvPicPr>
        <p:blipFill rotWithShape="1">
          <a:blip r:embed="rId3">
            <a:alphaModFix/>
          </a:blip>
          <a:srcRect b="0" l="0" r="0" t="0"/>
          <a:stretch/>
        </p:blipFill>
        <p:spPr>
          <a:xfrm>
            <a:off x="8343475" y="3536650"/>
            <a:ext cx="1776675" cy="177667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g347aa63ff27_0_71"/>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Evaluatiecriteria ontwikkelen - 2. Criteria definiëren (2/3)</a:t>
            </a:r>
            <a:endParaRPr/>
          </a:p>
        </p:txBody>
      </p:sp>
      <p:sp>
        <p:nvSpPr>
          <p:cNvPr id="235" name="Google Shape;235;g347aa63ff27_0_71"/>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lang="en-US"/>
              <a:t>Vervang vage uitspraken door </a:t>
            </a:r>
            <a:r>
              <a:rPr b="1" lang="en-US"/>
              <a:t>preciezere indicatoren </a:t>
            </a:r>
            <a:r>
              <a:rPr lang="en-US"/>
              <a:t>zoals:</a:t>
            </a:r>
            <a:br>
              <a:rPr lang="en-US"/>
            </a:br>
            <a:endParaRPr/>
          </a:p>
          <a:p>
            <a:pPr indent="-368300" lvl="1" marL="914400" rtl="0" algn="l">
              <a:lnSpc>
                <a:spcPct val="90000"/>
              </a:lnSpc>
              <a:spcBef>
                <a:spcPts val="500"/>
              </a:spcBef>
              <a:spcAft>
                <a:spcPts val="0"/>
              </a:spcAft>
              <a:buSzPts val="1800"/>
              <a:buChar char="•"/>
            </a:pPr>
            <a:r>
              <a:rPr lang="en-US"/>
              <a:t>"De docent gebruikt visuele voorbeelden om het concept uit te leggen".</a:t>
            </a:r>
            <a:endParaRPr/>
          </a:p>
          <a:p>
            <a:pPr indent="-368300" lvl="2" marL="1371600" rtl="0" algn="l">
              <a:lnSpc>
                <a:spcPct val="90000"/>
              </a:lnSpc>
              <a:spcBef>
                <a:spcPts val="500"/>
              </a:spcBef>
              <a:spcAft>
                <a:spcPts val="0"/>
              </a:spcAft>
              <a:buSzPts val="1440"/>
              <a:buChar char="•"/>
            </a:pPr>
            <a:r>
              <a:rPr lang="en-US"/>
              <a:t>Visuele voorbeelden moeten gemakkelijk te herkennen en te meten zijn.</a:t>
            </a:r>
            <a:br>
              <a:rPr lang="en-US"/>
            </a:br>
            <a:endParaRPr/>
          </a:p>
          <a:p>
            <a:pPr indent="-368300" lvl="1" marL="914400" rtl="0" algn="l">
              <a:lnSpc>
                <a:spcPct val="90000"/>
              </a:lnSpc>
              <a:spcBef>
                <a:spcPts val="500"/>
              </a:spcBef>
              <a:spcAft>
                <a:spcPts val="0"/>
              </a:spcAft>
              <a:buSzPts val="1800"/>
              <a:buChar char="•"/>
            </a:pPr>
            <a:r>
              <a:rPr lang="en-US"/>
              <a:t>"Leerlingen analyseren en lossen een probleem uit de echte wereld op,</a:t>
            </a:r>
            <a:br>
              <a:rPr lang="en-US"/>
            </a:br>
            <a:r>
              <a:rPr lang="en-US"/>
              <a:t>bijv. het ontwerpen van een programma om schoolroosters te organiseren,</a:t>
            </a:r>
            <a:br>
              <a:rPr lang="en-US"/>
            </a:br>
            <a:r>
              <a:rPr lang="en-US"/>
              <a:t>en presenteren hun oplossing aan de klas".</a:t>
            </a:r>
            <a:endParaRPr/>
          </a:p>
          <a:p>
            <a:pPr indent="-368300" lvl="2" marL="1371600" rtl="0" algn="l">
              <a:lnSpc>
                <a:spcPct val="90000"/>
              </a:lnSpc>
              <a:spcBef>
                <a:spcPts val="500"/>
              </a:spcBef>
              <a:spcAft>
                <a:spcPts val="0"/>
              </a:spcAft>
              <a:buSzPts val="1440"/>
              <a:buChar char="•"/>
            </a:pPr>
            <a:r>
              <a:rPr lang="en-US"/>
              <a:t>Hoewel echte problemen nog steeds enigszins moeten worden aangepast</a:t>
            </a:r>
            <a:br>
              <a:rPr lang="en-US"/>
            </a:br>
            <a:r>
              <a:rPr lang="en-US"/>
              <a:t>voor klaslokalen en leeftijd,</a:t>
            </a:r>
            <a:br>
              <a:rPr lang="en-US"/>
            </a:br>
            <a:r>
              <a:rPr lang="en-US"/>
              <a:t>moeten ze nog steeds gemakkelijk te herkennen zijn.</a:t>
            </a:r>
            <a:br>
              <a:rPr lang="en-US"/>
            </a:br>
            <a:endParaRPr/>
          </a:p>
          <a:p>
            <a:pPr indent="-368300" lvl="1" marL="914400" rtl="0" algn="l">
              <a:lnSpc>
                <a:spcPct val="90000"/>
              </a:lnSpc>
              <a:spcBef>
                <a:spcPts val="500"/>
              </a:spcBef>
              <a:spcAft>
                <a:spcPts val="0"/>
              </a:spcAft>
              <a:buSzPts val="1800"/>
              <a:buChar char="•"/>
            </a:pPr>
            <a:r>
              <a:rPr lang="en-US"/>
              <a:t>"De docent gebruikt voorbeelden van vrouwen en mannen</a:t>
            </a:r>
            <a:br>
              <a:rPr lang="en-US"/>
            </a:br>
            <a:r>
              <a:rPr lang="en-US"/>
              <a:t>die hebben bijgedragen aan de informatica".</a:t>
            </a:r>
            <a:endParaRPr/>
          </a:p>
          <a:p>
            <a:pPr indent="-391160" lvl="2" marL="1371600" rtl="0" algn="l">
              <a:lnSpc>
                <a:spcPct val="90000"/>
              </a:lnSpc>
              <a:spcBef>
                <a:spcPts val="500"/>
              </a:spcBef>
              <a:spcAft>
                <a:spcPts val="0"/>
              </a:spcAft>
              <a:buSzPts val="1800"/>
              <a:buChar char="•"/>
            </a:pPr>
            <a:r>
              <a:rPr lang="en-US"/>
              <a:t>Eenvoudig en meetbaar.</a:t>
            </a:r>
            <a:br>
              <a:rPr lang="en-US"/>
            </a:br>
            <a:endParaRPr/>
          </a:p>
          <a:p>
            <a:pPr indent="-368300" lvl="1" marL="914400" rtl="0" algn="l">
              <a:lnSpc>
                <a:spcPct val="90000"/>
              </a:lnSpc>
              <a:spcBef>
                <a:spcPts val="500"/>
              </a:spcBef>
              <a:spcAft>
                <a:spcPts val="0"/>
              </a:spcAft>
              <a:buSzPts val="1800"/>
              <a:buChar char="•"/>
            </a:pPr>
            <a:r>
              <a:rPr lang="en-US"/>
              <a:t>"De docent zorgt ervoor dat alle studenten</a:t>
            </a:r>
            <a:br>
              <a:rPr lang="en-US"/>
            </a:br>
            <a:r>
              <a:rPr lang="en-US"/>
              <a:t>gelijkwaardig deelnemen aan groepsactiviteiten</a:t>
            </a:r>
            <a:br>
              <a:rPr lang="en-US"/>
            </a:br>
            <a:r>
              <a:rPr lang="en-US"/>
              <a:t>door deelname van minder actieve leden aan te moedigen"</a:t>
            </a:r>
            <a:endParaRPr/>
          </a:p>
          <a:p>
            <a:pPr indent="-368300" lvl="2" marL="1371600" rtl="0" algn="l">
              <a:lnSpc>
                <a:spcPct val="90000"/>
              </a:lnSpc>
              <a:spcBef>
                <a:spcPts val="500"/>
              </a:spcBef>
              <a:spcAft>
                <a:spcPts val="0"/>
              </a:spcAft>
              <a:buSzPts val="1440"/>
              <a:buChar char="•"/>
            </a:pPr>
            <a:r>
              <a:rPr lang="en-US"/>
              <a:t>Eenvoudig en meetbaar.</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pic>
        <p:nvPicPr>
          <p:cNvPr id="236" name="Google Shape;236;g347aa63ff27_0_71"/>
          <p:cNvPicPr preferRelativeResize="0"/>
          <p:nvPr/>
        </p:nvPicPr>
        <p:blipFill rotWithShape="1">
          <a:blip r:embed="rId3">
            <a:alphaModFix/>
          </a:blip>
          <a:srcRect b="0" l="0" r="0" t="0"/>
          <a:stretch/>
        </p:blipFill>
        <p:spPr>
          <a:xfrm>
            <a:off x="8545175" y="2971800"/>
            <a:ext cx="2298450" cy="229845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g3493d4b9f2b_0_0"/>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Evaluatiecriteria ontwikkelen - 2. Criteria definiëren (3/3)</a:t>
            </a:r>
            <a:endParaRPr/>
          </a:p>
        </p:txBody>
      </p:sp>
      <p:sp>
        <p:nvSpPr>
          <p:cNvPr id="242" name="Google Shape;242;g3493d4b9f2b_0_0"/>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lang="en-US"/>
              <a:t>Definieer mogelijke uitkomsten / waarden voor elk criterium:</a:t>
            </a:r>
            <a:br>
              <a:rPr lang="en-US"/>
            </a:br>
            <a:br>
              <a:rPr lang="en-US"/>
            </a:br>
            <a:r>
              <a:rPr lang="en-US"/>
              <a:t>Bijvoorbeeld: </a:t>
            </a:r>
            <a:r>
              <a:rPr b="1" i="1" lang="en-US"/>
              <a:t>Studenten worden aangemoedigd en krijgen de tijd om vragen te bedenken en te stellen</a:t>
            </a:r>
            <a:br>
              <a:rPr i="1" lang="en-US"/>
            </a:br>
            <a:endParaRPr i="1"/>
          </a:p>
          <a:p>
            <a:pPr indent="-368300" lvl="1" marL="914400" rtl="0" algn="l">
              <a:lnSpc>
                <a:spcPct val="90000"/>
              </a:lnSpc>
              <a:spcBef>
                <a:spcPts val="500"/>
              </a:spcBef>
              <a:spcAft>
                <a:spcPts val="0"/>
              </a:spcAft>
              <a:buSzPts val="1800"/>
              <a:buChar char="•"/>
            </a:pPr>
            <a:r>
              <a:rPr b="1" lang="en-US"/>
              <a:t>Binaire uitkomsten - </a:t>
            </a:r>
            <a:r>
              <a:rPr b="1" i="1" lang="en-US"/>
              <a:t>Ja / Nee </a:t>
            </a:r>
            <a:r>
              <a:rPr lang="en-US"/>
              <a:t>- Aan het criterium werd voldaan (of meestal voldaan) of er werd niet aan voldaan (of meestal niet)</a:t>
            </a:r>
            <a:endParaRPr/>
          </a:p>
          <a:p>
            <a:pPr indent="-368300" lvl="1" marL="914400" rtl="0" algn="l">
              <a:lnSpc>
                <a:spcPct val="90000"/>
              </a:lnSpc>
              <a:spcBef>
                <a:spcPts val="500"/>
              </a:spcBef>
              <a:spcAft>
                <a:spcPts val="0"/>
              </a:spcAft>
              <a:buSzPts val="1800"/>
              <a:buChar char="•"/>
            </a:pPr>
            <a:r>
              <a:rPr b="1" lang="en-US"/>
              <a:t>Uitgewerkte resultaten</a:t>
            </a:r>
            <a:endParaRPr i="1"/>
          </a:p>
          <a:p>
            <a:pPr indent="-368300" lvl="2" marL="1371600" rtl="0" algn="l">
              <a:lnSpc>
                <a:spcPct val="90000"/>
              </a:lnSpc>
              <a:spcBef>
                <a:spcPts val="500"/>
              </a:spcBef>
              <a:spcAft>
                <a:spcPts val="0"/>
              </a:spcAft>
              <a:buSzPts val="1440"/>
              <a:buChar char="•"/>
            </a:pPr>
            <a:r>
              <a:rPr b="1" lang="en-US"/>
              <a:t>Ja (3 punten) - </a:t>
            </a:r>
            <a:r>
              <a:rPr lang="en-US"/>
              <a:t>Ja, er is genoeg tijd voor vragen van leerlingen en leerlingen worden aangemoedigd om vragen te stellen.</a:t>
            </a:r>
            <a:endParaRPr/>
          </a:p>
          <a:p>
            <a:pPr indent="-368300" lvl="2" marL="1371600" rtl="0" algn="l">
              <a:lnSpc>
                <a:spcPct val="90000"/>
              </a:lnSpc>
              <a:spcBef>
                <a:spcPts val="500"/>
              </a:spcBef>
              <a:spcAft>
                <a:spcPts val="0"/>
              </a:spcAft>
              <a:buSzPts val="1440"/>
              <a:buChar char="•"/>
            </a:pPr>
            <a:r>
              <a:rPr b="1" lang="en-US"/>
              <a:t>Ja, enigszins (2 punten) - </a:t>
            </a:r>
            <a:r>
              <a:rPr lang="en-US"/>
              <a:t>Er is enige tijd voor vragen en studenten worden aangemoedigd om vragen te stellen.</a:t>
            </a:r>
            <a:endParaRPr/>
          </a:p>
          <a:p>
            <a:pPr indent="-368300" lvl="2" marL="1371600" rtl="0" algn="l">
              <a:lnSpc>
                <a:spcPct val="90000"/>
              </a:lnSpc>
              <a:spcBef>
                <a:spcPts val="500"/>
              </a:spcBef>
              <a:spcAft>
                <a:spcPts val="0"/>
              </a:spcAft>
              <a:buSzPts val="1440"/>
              <a:buChar char="•"/>
            </a:pPr>
            <a:r>
              <a:rPr b="1" lang="en-US"/>
              <a:t>Ja, maar beperkt (1 punt) - </a:t>
            </a:r>
            <a:r>
              <a:rPr lang="en-US"/>
              <a:t>Er is alleen aan het eind van de les of zelden tijd voor vragen van leerlingen.</a:t>
            </a:r>
            <a:endParaRPr/>
          </a:p>
          <a:p>
            <a:pPr indent="-368300" lvl="2" marL="1371600" rtl="0" algn="l">
              <a:lnSpc>
                <a:spcPct val="90000"/>
              </a:lnSpc>
              <a:spcBef>
                <a:spcPts val="500"/>
              </a:spcBef>
              <a:spcAft>
                <a:spcPts val="0"/>
              </a:spcAft>
              <a:buSzPts val="1440"/>
              <a:buChar char="•"/>
            </a:pPr>
            <a:r>
              <a:rPr b="1" lang="en-US"/>
              <a:t>Nee of bijna geen (0 punten) </a:t>
            </a:r>
            <a:r>
              <a:rPr lang="en-US"/>
              <a:t>- Er is geen tijd voor vragen of leerlingen worden niet aangemoedigd om vragen te stellen.</a:t>
            </a:r>
            <a:endParaRPr/>
          </a:p>
          <a:p>
            <a:pPr indent="-368300" lvl="1" marL="914400" rtl="0" algn="l">
              <a:lnSpc>
                <a:spcPct val="90000"/>
              </a:lnSpc>
              <a:spcBef>
                <a:spcPts val="500"/>
              </a:spcBef>
              <a:spcAft>
                <a:spcPts val="0"/>
              </a:spcAft>
              <a:buSzPts val="1800"/>
              <a:buChar char="•"/>
            </a:pPr>
            <a:r>
              <a:rPr b="1" lang="en-US"/>
              <a:t>Uitleg over hoe aan het criterium is voldaan</a:t>
            </a:r>
            <a:endParaRPr b="1"/>
          </a:p>
          <a:p>
            <a:pPr indent="-368300" lvl="2" marL="1371600" rtl="0" algn="l">
              <a:lnSpc>
                <a:spcPct val="90000"/>
              </a:lnSpc>
              <a:spcBef>
                <a:spcPts val="500"/>
              </a:spcBef>
              <a:spcAft>
                <a:spcPts val="0"/>
              </a:spcAft>
              <a:buSzPts val="1440"/>
              <a:buChar char="•"/>
            </a:pPr>
            <a:r>
              <a:rPr lang="en-US"/>
              <a:t>Ja, leerlingen krijgen ongeveer 30 seconden de tijd om vragen te bedenken (en er wordt tijd voorzien om vragen van leerlingen te beantwoorden) nadat beide sleutelconcepten van de les zijn uitgelegd. </a:t>
            </a:r>
            <a:endParaRPr/>
          </a:p>
          <a:p>
            <a:pPr indent="-368300" lvl="1" marL="914400" rtl="0" algn="l">
              <a:lnSpc>
                <a:spcPct val="90000"/>
              </a:lnSpc>
              <a:spcBef>
                <a:spcPts val="500"/>
              </a:spcBef>
              <a:spcAft>
                <a:spcPts val="0"/>
              </a:spcAft>
              <a:buSzPts val="1800"/>
              <a:buChar char="•"/>
            </a:pPr>
            <a:r>
              <a:rPr b="1" lang="en-US"/>
              <a:t>Likert-schaal antwoorden</a:t>
            </a:r>
            <a:endParaRPr b="1"/>
          </a:p>
          <a:p>
            <a:pPr indent="-368300" lvl="2" marL="1371600" rtl="0" algn="l">
              <a:lnSpc>
                <a:spcPct val="90000"/>
              </a:lnSpc>
              <a:spcBef>
                <a:spcPts val="500"/>
              </a:spcBef>
              <a:spcAft>
                <a:spcPts val="0"/>
              </a:spcAft>
              <a:buSzPts val="1440"/>
              <a:buChar char="•"/>
            </a:pPr>
            <a:r>
              <a:rPr lang="en-US"/>
              <a:t>Zeer mee eens, mee eens, mee noch mee oneens, mee oneens, zeer mee oneens</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sp>
        <p:nvSpPr>
          <p:cNvPr id="247" name="Google Shape;247;g347aa63ff27_0_7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Ontwikkelen van evaluatiecriteria - 3. Educatieve doelstellingen</a:t>
            </a:r>
            <a:endParaRPr/>
          </a:p>
        </p:txBody>
      </p:sp>
      <p:sp>
        <p:nvSpPr>
          <p:cNvPr id="248" name="Google Shape;248;g347aa63ff27_0_77"/>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lang="en-US"/>
              <a:t>Zorg ervoor dat de criteria </a:t>
            </a:r>
            <a:r>
              <a:rPr b="1" lang="en-US"/>
              <a:t>gekoppeld </a:t>
            </a:r>
            <a:r>
              <a:rPr lang="en-US"/>
              <a:t>zijn </a:t>
            </a:r>
            <a:r>
              <a:rPr b="1" lang="en-US"/>
              <a:t>aan de leerdoelen </a:t>
            </a:r>
            <a:r>
              <a:rPr lang="en-US"/>
              <a:t>en vice versa - alle leerdoelen hebben hun evaluatiecriteria</a:t>
            </a:r>
            <a:endParaRPr/>
          </a:p>
          <a:p>
            <a:pPr indent="-342900" lvl="0" marL="571500" marR="0" rtl="0" algn="l">
              <a:lnSpc>
                <a:spcPct val="90000"/>
              </a:lnSpc>
              <a:spcBef>
                <a:spcPts val="1000"/>
              </a:spcBef>
              <a:spcAft>
                <a:spcPts val="0"/>
              </a:spcAft>
              <a:buClr>
                <a:schemeClr val="accent4"/>
              </a:buClr>
              <a:buSzPts val="2200"/>
              <a:buFont typeface="Arial"/>
              <a:buChar char="•"/>
            </a:pPr>
            <a:r>
              <a:rPr lang="en-US"/>
              <a:t>Bijvoorbeeld:</a:t>
            </a:r>
            <a:endParaRPr/>
          </a:p>
          <a:p>
            <a:pPr indent="-368300" lvl="1" marL="914400" rtl="0" algn="l">
              <a:lnSpc>
                <a:spcPct val="90000"/>
              </a:lnSpc>
              <a:spcBef>
                <a:spcPts val="500"/>
              </a:spcBef>
              <a:spcAft>
                <a:spcPts val="0"/>
              </a:spcAft>
              <a:buSzPts val="1800"/>
              <a:buChar char="•"/>
            </a:pPr>
            <a:r>
              <a:rPr b="1" lang="en-US"/>
              <a:t>Doel</a:t>
            </a:r>
            <a:endParaRPr b="1"/>
          </a:p>
          <a:p>
            <a:pPr indent="-368300" lvl="2" marL="1371600" rtl="0" algn="l">
              <a:lnSpc>
                <a:spcPct val="90000"/>
              </a:lnSpc>
              <a:spcBef>
                <a:spcPts val="500"/>
              </a:spcBef>
              <a:spcAft>
                <a:spcPts val="0"/>
              </a:spcAft>
              <a:buSzPts val="1440"/>
              <a:buChar char="•"/>
            </a:pPr>
            <a:r>
              <a:rPr i="1" lang="en-US"/>
              <a:t>Integreert de leerkracht effectief praktische activiteiten en voorbeelden?</a:t>
            </a:r>
            <a:endParaRPr/>
          </a:p>
          <a:p>
            <a:pPr indent="-368300" lvl="1" marL="914400" rtl="0" algn="l">
              <a:lnSpc>
                <a:spcPct val="90000"/>
              </a:lnSpc>
              <a:spcBef>
                <a:spcPts val="500"/>
              </a:spcBef>
              <a:spcAft>
                <a:spcPts val="0"/>
              </a:spcAft>
              <a:buSzPts val="1800"/>
              <a:buChar char="•"/>
            </a:pPr>
            <a:r>
              <a:rPr b="1" lang="en-US"/>
              <a:t>Criteria</a:t>
            </a:r>
            <a:endParaRPr b="1"/>
          </a:p>
          <a:p>
            <a:pPr indent="-368300" lvl="2" marL="1371600" rtl="0" algn="l">
              <a:lnSpc>
                <a:spcPct val="90000"/>
              </a:lnSpc>
              <a:spcBef>
                <a:spcPts val="500"/>
              </a:spcBef>
              <a:spcAft>
                <a:spcPts val="0"/>
              </a:spcAft>
              <a:buSzPts val="1440"/>
              <a:buFont typeface="Arial"/>
              <a:buAutoNum type="arabicPeriod"/>
            </a:pPr>
            <a:r>
              <a:rPr i="1" lang="en-US"/>
              <a:t>Versterken de activiteiten de belangrijkste lesconcepten - sorteeralgoritmen en logisch redeneren?</a:t>
            </a:r>
            <a:endParaRPr/>
          </a:p>
          <a:p>
            <a:pPr indent="-368300" lvl="2" marL="1371600" rtl="0" algn="l">
              <a:lnSpc>
                <a:spcPct val="90000"/>
              </a:lnSpc>
              <a:spcBef>
                <a:spcPts val="500"/>
              </a:spcBef>
              <a:spcAft>
                <a:spcPts val="0"/>
              </a:spcAft>
              <a:buSzPts val="1440"/>
              <a:buFont typeface="Arial"/>
              <a:buAutoNum type="arabicPeriod"/>
            </a:pPr>
            <a:r>
              <a:rPr i="1" lang="en-US"/>
              <a:t>Krijgen leerlingen de kans om te experimenteren, te onderzoeken en samen te werken?</a:t>
            </a:r>
            <a:endParaRPr/>
          </a:p>
          <a:p>
            <a:pPr indent="-368300" lvl="2" marL="1371600" rtl="0" algn="l">
              <a:lnSpc>
                <a:spcPct val="90000"/>
              </a:lnSpc>
              <a:spcBef>
                <a:spcPts val="500"/>
              </a:spcBef>
              <a:spcAft>
                <a:spcPts val="0"/>
              </a:spcAft>
              <a:buSzPts val="1440"/>
              <a:buFont typeface="Arial"/>
              <a:buAutoNum type="arabicPeriod"/>
            </a:pPr>
            <a:r>
              <a:rPr i="1" lang="en-US"/>
              <a:t>Is er een evenwicht tussen instructie en ontdekking door de leerling?</a:t>
            </a:r>
            <a:endParaRPr i="1"/>
          </a:p>
          <a:p>
            <a:pPr indent="-368300" lvl="2" marL="1371600" rtl="0" algn="l">
              <a:lnSpc>
                <a:spcPct val="90000"/>
              </a:lnSpc>
              <a:spcBef>
                <a:spcPts val="500"/>
              </a:spcBef>
              <a:spcAft>
                <a:spcPts val="0"/>
              </a:spcAft>
              <a:buSzPts val="1440"/>
              <a:buFont typeface="Arial"/>
              <a:buAutoNum type="arabicPeriod"/>
            </a:pPr>
            <a:r>
              <a:rPr i="1" lang="en-US"/>
              <a:t>Krijgen de leerlingen specifieke activiteiten om de bijdrage van alle teamleden aan te moedigen?</a:t>
            </a:r>
            <a:endParaRPr/>
          </a:p>
          <a:p>
            <a:pPr indent="-368300" lvl="1" marL="914400" rtl="0" algn="l">
              <a:lnSpc>
                <a:spcPct val="90000"/>
              </a:lnSpc>
              <a:spcBef>
                <a:spcPts val="500"/>
              </a:spcBef>
              <a:spcAft>
                <a:spcPts val="0"/>
              </a:spcAft>
              <a:buSzPts val="1800"/>
              <a:buChar char="•"/>
            </a:pPr>
            <a:r>
              <a:rPr b="1" lang="en-US"/>
              <a:t>Leerdoelen</a:t>
            </a:r>
            <a:endParaRPr b="1"/>
          </a:p>
          <a:p>
            <a:pPr indent="-368300" lvl="2" marL="1371600" rtl="0" algn="l">
              <a:lnSpc>
                <a:spcPct val="90000"/>
              </a:lnSpc>
              <a:spcBef>
                <a:spcPts val="500"/>
              </a:spcBef>
              <a:spcAft>
                <a:spcPts val="0"/>
              </a:spcAft>
              <a:buSzPts val="1440"/>
              <a:buFont typeface="Arial"/>
              <a:buAutoNum type="arabicPeriod"/>
            </a:pPr>
            <a:r>
              <a:rPr i="1" lang="en-US"/>
              <a:t>De leerlingen moeten het algoritme voor het sorteren van bubbels kunnen uitleggen </a:t>
            </a:r>
            <a:r>
              <a:rPr lang="en-US"/>
              <a:t>(</a:t>
            </a:r>
            <a:r>
              <a:rPr b="1" lang="en-US"/>
              <a:t>zie evaluatiecriteria 1 &amp; 2</a:t>
            </a:r>
            <a:r>
              <a:rPr lang="en-US"/>
              <a:t>).</a:t>
            </a:r>
            <a:endParaRPr/>
          </a:p>
          <a:p>
            <a:pPr indent="-368300" lvl="2" marL="1371600" rtl="0" algn="l">
              <a:lnSpc>
                <a:spcPct val="90000"/>
              </a:lnSpc>
              <a:spcBef>
                <a:spcPts val="500"/>
              </a:spcBef>
              <a:spcAft>
                <a:spcPts val="0"/>
              </a:spcAft>
              <a:buSzPts val="1440"/>
              <a:buFont typeface="Arial"/>
              <a:buAutoNum type="arabicPeriod"/>
            </a:pPr>
            <a:r>
              <a:rPr i="1" lang="en-US"/>
              <a:t>Leerlingen moeten in staat zijn om in teams te werken </a:t>
            </a:r>
            <a:r>
              <a:rPr lang="en-US"/>
              <a:t>(</a:t>
            </a:r>
            <a:r>
              <a:rPr b="1" lang="en-US"/>
              <a:t>komt overeen met evaluatiecriteria 2 &amp; 3</a:t>
            </a:r>
            <a:r>
              <a:rPr lang="en-US"/>
              <a:t>)</a:t>
            </a:r>
            <a:endParaRPr i="1"/>
          </a:p>
          <a:p>
            <a:pPr indent="-368300" lvl="2" marL="1371600" rtl="0" algn="l">
              <a:lnSpc>
                <a:spcPct val="90000"/>
              </a:lnSpc>
              <a:spcBef>
                <a:spcPts val="500"/>
              </a:spcBef>
              <a:spcAft>
                <a:spcPts val="0"/>
              </a:spcAft>
              <a:buSzPts val="1440"/>
              <a:buFont typeface="Arial"/>
              <a:buAutoNum type="arabicPeriod"/>
            </a:pPr>
            <a:r>
              <a:rPr i="1" lang="en-US"/>
              <a:t>Leerlingen moeten in staat zijn het bubble sort algoritme toe te passen om een probleem op te lossen </a:t>
            </a:r>
            <a:r>
              <a:rPr lang="en-US"/>
              <a:t>(</a:t>
            </a:r>
            <a:r>
              <a:rPr b="1" lang="en-US"/>
              <a:t>komt overeen met evaluatiecriteria 3 &amp; 4</a:t>
            </a:r>
            <a:r>
              <a:rPr lang="en-US"/>
              <a:t>)</a:t>
            </a:r>
            <a:br>
              <a:rPr i="1" lang="en-US"/>
            </a:br>
            <a:endParaRPr/>
          </a:p>
          <a:p>
            <a:pPr indent="-203200" lvl="0" marL="571500" marR="0" rtl="0" algn="l">
              <a:lnSpc>
                <a:spcPct val="90000"/>
              </a:lnSpc>
              <a:spcBef>
                <a:spcPts val="1000"/>
              </a:spcBef>
              <a:spcAft>
                <a:spcPts val="0"/>
              </a:spcAft>
              <a:buClr>
                <a:schemeClr val="accent4"/>
              </a:buClr>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p2"/>
          <p:cNvSpPr txBox="1"/>
          <p:nvPr>
            <p:ph type="ctrTitle"/>
          </p:nvPr>
        </p:nvSpPr>
        <p:spPr>
          <a:xfrm>
            <a:off x="374726" y="2184268"/>
            <a:ext cx="6914821" cy="133406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62500"/>
              <a:buFont typeface="Calibri"/>
              <a:buNone/>
            </a:pPr>
            <a:r>
              <a:rPr lang="en-US"/>
              <a:t>Module 5: Evaluatie van onderwijs- en beoordelingspraktijken in secundair informaticaonderwijs</a:t>
            </a:r>
            <a:endParaRPr/>
          </a:p>
        </p:txBody>
      </p:sp>
      <p:sp>
        <p:nvSpPr>
          <p:cNvPr id="91" name="Google Shape;91;p2"/>
          <p:cNvSpPr txBox="1"/>
          <p:nvPr>
            <p:ph idx="1" type="subTitle"/>
          </p:nvPr>
        </p:nvSpPr>
        <p:spPr>
          <a:xfrm>
            <a:off x="401324" y="3651830"/>
            <a:ext cx="6893057" cy="129283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1600"/>
              <a:buNone/>
            </a:pPr>
            <a:r>
              <a:rPr lang="en-US"/>
              <a:t>Eenheid 5.1: Zelfevaluatie voor continue verbetering van het onderwijs</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2" name="Shape 252"/>
        <p:cNvGrpSpPr/>
        <p:nvPr/>
      </p:nvGrpSpPr>
      <p:grpSpPr>
        <a:xfrm>
          <a:off x="0" y="0"/>
          <a:ext cx="0" cy="0"/>
          <a:chOff x="0" y="0"/>
          <a:chExt cx="0" cy="0"/>
        </a:xfrm>
      </p:grpSpPr>
      <p:sp>
        <p:nvSpPr>
          <p:cNvPr id="253" name="Google Shape;253;g347aa63ff27_0_82"/>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Evaluatiecriteria ontwikkelen - 4. De criteria evalueren</a:t>
            </a:r>
            <a:endParaRPr/>
          </a:p>
        </p:txBody>
      </p:sp>
      <p:sp>
        <p:nvSpPr>
          <p:cNvPr id="254" name="Google Shape;254;g347aa63ff27_0_82"/>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b="1" lang="en-US"/>
              <a:t>Controleer </a:t>
            </a:r>
            <a:r>
              <a:rPr lang="en-US"/>
              <a:t>of de criteria duidelijk en gemakkelijk toe te passen zijn, bijvoorbeeld door</a:t>
            </a:r>
            <a:endParaRPr/>
          </a:p>
          <a:p>
            <a:pPr indent="-368300" lvl="1" marL="914400" rtl="0" algn="l">
              <a:lnSpc>
                <a:spcPct val="90000"/>
              </a:lnSpc>
              <a:spcBef>
                <a:spcPts val="500"/>
              </a:spcBef>
              <a:spcAft>
                <a:spcPts val="0"/>
              </a:spcAft>
              <a:buSzPts val="1800"/>
              <a:buChar char="•"/>
            </a:pPr>
            <a:r>
              <a:rPr lang="en-US"/>
              <a:t>Beoordeling en validatie door deskundigen</a:t>
            </a:r>
            <a:endParaRPr/>
          </a:p>
          <a:p>
            <a:pPr indent="-368300" lvl="2" marL="1371600" rtl="0" algn="l">
              <a:lnSpc>
                <a:spcPct val="90000"/>
              </a:lnSpc>
              <a:spcBef>
                <a:spcPts val="500"/>
              </a:spcBef>
              <a:spcAft>
                <a:spcPts val="0"/>
              </a:spcAft>
              <a:buSzPts val="1440"/>
              <a:buChar char="•"/>
            </a:pPr>
            <a:r>
              <a:rPr lang="en-US"/>
              <a:t>feedback van collega's te vragen</a:t>
            </a:r>
            <a:endParaRPr/>
          </a:p>
          <a:p>
            <a:pPr indent="-368300" lvl="1" marL="914400" rtl="0" algn="l">
              <a:lnSpc>
                <a:spcPct val="90000"/>
              </a:lnSpc>
              <a:spcBef>
                <a:spcPts val="500"/>
              </a:spcBef>
              <a:spcAft>
                <a:spcPts val="0"/>
              </a:spcAft>
              <a:buSzPts val="1800"/>
              <a:buChar char="•"/>
            </a:pPr>
            <a:r>
              <a:rPr lang="en-US"/>
              <a:t>Testen in klaslokalen</a:t>
            </a:r>
            <a:endParaRPr/>
          </a:p>
          <a:p>
            <a:pPr indent="-368300" lvl="2" marL="1371600" rtl="0" algn="l">
              <a:lnSpc>
                <a:spcPct val="90000"/>
              </a:lnSpc>
              <a:spcBef>
                <a:spcPts val="500"/>
              </a:spcBef>
              <a:spcAft>
                <a:spcPts val="0"/>
              </a:spcAft>
              <a:buSzPts val="1440"/>
              <a:buChar char="•"/>
            </a:pPr>
            <a:r>
              <a:rPr lang="en-US"/>
              <a:t>ze in de praktijk te evalueren/te testen</a:t>
            </a:r>
            <a:endParaRPr/>
          </a:p>
          <a:p>
            <a:pPr indent="-368300" lvl="1" marL="914400" rtl="0" algn="l">
              <a:lnSpc>
                <a:spcPct val="90000"/>
              </a:lnSpc>
              <a:spcBef>
                <a:spcPts val="500"/>
              </a:spcBef>
              <a:spcAft>
                <a:spcPts val="0"/>
              </a:spcAft>
              <a:buSzPts val="1800"/>
              <a:buChar char="•"/>
            </a:pPr>
            <a:r>
              <a:rPr lang="en-US"/>
              <a:t>proeven met zelfevaluatie</a:t>
            </a:r>
            <a:endParaRPr/>
          </a:p>
          <a:p>
            <a:pPr indent="-368300" lvl="2" marL="1371600" rtl="0" algn="l">
              <a:lnSpc>
                <a:spcPct val="90000"/>
              </a:lnSpc>
              <a:spcBef>
                <a:spcPts val="500"/>
              </a:spcBef>
              <a:spcAft>
                <a:spcPts val="0"/>
              </a:spcAft>
              <a:buSzPts val="1440"/>
              <a:buChar char="•"/>
            </a:pPr>
            <a:r>
              <a:rPr lang="en-US"/>
              <a:t>de criteria toepassen op je eigen onderwijspraktijk</a:t>
            </a:r>
            <a:br>
              <a:rPr lang="en-US"/>
            </a:br>
            <a:r>
              <a:rPr lang="en-US"/>
              <a:t>door zelfreflectie</a:t>
            </a:r>
            <a:endParaRPr/>
          </a:p>
          <a:p>
            <a:pPr indent="-203200" lvl="0" marL="571500" marR="0" rtl="0" algn="l">
              <a:lnSpc>
                <a:spcPct val="90000"/>
              </a:lnSpc>
              <a:spcBef>
                <a:spcPts val="1000"/>
              </a:spcBef>
              <a:spcAft>
                <a:spcPts val="0"/>
              </a:spcAft>
              <a:buClr>
                <a:schemeClr val="accent4"/>
              </a:buClr>
              <a:buSzPts val="2200"/>
              <a:buFont typeface="Arial"/>
              <a:buNone/>
            </a:pPr>
            <a:r>
              <a:t/>
            </a:r>
            <a:endParaRPr/>
          </a:p>
          <a:p>
            <a:pPr indent="-342900" lvl="0" marL="571500" marR="0" rtl="0" algn="l">
              <a:lnSpc>
                <a:spcPct val="90000"/>
              </a:lnSpc>
              <a:spcBef>
                <a:spcPts val="1000"/>
              </a:spcBef>
              <a:spcAft>
                <a:spcPts val="0"/>
              </a:spcAft>
              <a:buClr>
                <a:schemeClr val="accent4"/>
              </a:buClr>
              <a:buSzPts val="2200"/>
              <a:buChar char="•"/>
            </a:pPr>
            <a:r>
              <a:rPr b="1" lang="en-US"/>
              <a:t>Pas de criteria aan indien nodig!</a:t>
            </a:r>
            <a:endParaRPr b="1"/>
          </a:p>
          <a:p>
            <a:pPr indent="0" lvl="0" marL="228600" rtl="0" algn="l">
              <a:lnSpc>
                <a:spcPct val="90000"/>
              </a:lnSpc>
              <a:spcBef>
                <a:spcPts val="1000"/>
              </a:spcBef>
              <a:spcAft>
                <a:spcPts val="0"/>
              </a:spcAft>
              <a:buSzPts val="2200"/>
              <a:buNone/>
            </a:pPr>
            <a:br>
              <a:rPr lang="en-US"/>
            </a:br>
            <a:br>
              <a:rPr lang="en-US"/>
            </a:br>
            <a:br>
              <a:rPr lang="en-US"/>
            </a:br>
            <a:endParaRPr/>
          </a:p>
          <a:p>
            <a:pPr indent="-203200" lvl="0" marL="571500" marR="0" rtl="0" algn="l">
              <a:lnSpc>
                <a:spcPct val="90000"/>
              </a:lnSpc>
              <a:spcBef>
                <a:spcPts val="1000"/>
              </a:spcBef>
              <a:spcAft>
                <a:spcPts val="0"/>
              </a:spcAft>
              <a:buClr>
                <a:schemeClr val="accent4"/>
              </a:buClr>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sp>
        <p:nvSpPr>
          <p:cNvPr id="255" name="Google Shape;255;g347aa63ff27_0_82"/>
          <p:cNvSpPr txBox="1"/>
          <p:nvPr/>
        </p:nvSpPr>
        <p:spPr>
          <a:xfrm>
            <a:off x="8597367" y="6270289"/>
            <a:ext cx="2441400" cy="307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Bron: Freepik.com</a:t>
            </a:r>
            <a:endParaRPr b="0" i="0" sz="1400" u="none" cap="none" strike="noStrike">
              <a:solidFill>
                <a:srgbClr val="000000"/>
              </a:solidFill>
              <a:latin typeface="Arial"/>
              <a:ea typeface="Arial"/>
              <a:cs typeface="Arial"/>
              <a:sym typeface="Arial"/>
            </a:endParaRPr>
          </a:p>
        </p:txBody>
      </p:sp>
      <p:pic>
        <p:nvPicPr>
          <p:cNvPr id="256" name="Google Shape;256;g347aa63ff27_0_82"/>
          <p:cNvPicPr preferRelativeResize="0"/>
          <p:nvPr/>
        </p:nvPicPr>
        <p:blipFill rotWithShape="1">
          <a:blip r:embed="rId3">
            <a:alphaModFix/>
          </a:blip>
          <a:srcRect b="0" l="0" r="0" t="0"/>
          <a:stretch/>
        </p:blipFill>
        <p:spPr>
          <a:xfrm>
            <a:off x="6492125" y="2374275"/>
            <a:ext cx="5630550" cy="389602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g347aa63ff27_0_89"/>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Het zelfreflectiehulpmiddel TINKER</a:t>
            </a:r>
            <a:endParaRPr/>
          </a:p>
        </p:txBody>
      </p:sp>
      <p:sp>
        <p:nvSpPr>
          <p:cNvPr id="262" name="Google Shape;262;g347aa63ff27_0_89"/>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lang="en-US"/>
              <a:t>Criteria/rubrieken ontwikkeld om te helpen beoordelen hoe goed een Informatica-unit is afgestemd op</a:t>
            </a:r>
            <a:br>
              <a:rPr lang="en-US"/>
            </a:br>
            <a:r>
              <a:rPr lang="en-US"/>
              <a:t>met de belangrijkste principes van </a:t>
            </a:r>
            <a:r>
              <a:rPr b="1" lang="en-US"/>
              <a:t>authentiek leren </a:t>
            </a:r>
            <a:r>
              <a:rPr lang="en-US"/>
              <a:t>en </a:t>
            </a:r>
            <a:r>
              <a:rPr b="1" lang="en-US"/>
              <a:t>genderintegratie</a:t>
            </a:r>
            <a:br>
              <a:rPr b="1" lang="en-US"/>
            </a:br>
            <a:endParaRPr b="1"/>
          </a:p>
          <a:p>
            <a:pPr indent="-342900" lvl="0" marL="571500" marR="0" rtl="0" algn="l">
              <a:lnSpc>
                <a:spcPct val="90000"/>
              </a:lnSpc>
              <a:spcBef>
                <a:spcPts val="1000"/>
              </a:spcBef>
              <a:spcAft>
                <a:spcPts val="0"/>
              </a:spcAft>
              <a:buSzPts val="2200"/>
              <a:buChar char="•"/>
            </a:pPr>
            <a:r>
              <a:rPr lang="en-US"/>
              <a:t>Een voorbeeld van evaluatiecriteria gericht op</a:t>
            </a:r>
            <a:endParaRPr/>
          </a:p>
          <a:p>
            <a:pPr indent="-368300" lvl="1" marL="914400" marR="0" rtl="0" algn="l">
              <a:lnSpc>
                <a:spcPct val="90000"/>
              </a:lnSpc>
              <a:spcBef>
                <a:spcPts val="1000"/>
              </a:spcBef>
              <a:spcAft>
                <a:spcPts val="0"/>
              </a:spcAft>
              <a:buSzPts val="1800"/>
              <a:buChar char="•"/>
            </a:pPr>
            <a:r>
              <a:rPr b="1" lang="en-US"/>
              <a:t>het opnemen van </a:t>
            </a:r>
            <a:r>
              <a:rPr lang="en-US"/>
              <a:t>elementen van </a:t>
            </a:r>
            <a:r>
              <a:rPr b="1" lang="en-US"/>
              <a:t>authentiek leren</a:t>
            </a:r>
            <a:r>
              <a:rPr lang="en-US"/>
              <a:t>, in het bijzonder:</a:t>
            </a:r>
            <a:br>
              <a:rPr lang="en-US"/>
            </a:br>
            <a:endParaRPr/>
          </a:p>
          <a:p>
            <a:pPr indent="0" lvl="0" marL="0" marR="0" rtl="0" algn="l">
              <a:lnSpc>
                <a:spcPct val="90000"/>
              </a:lnSpc>
              <a:spcBef>
                <a:spcPts val="1000"/>
              </a:spcBef>
              <a:spcAft>
                <a:spcPts val="0"/>
              </a:spcAft>
              <a:buSzPts val="2200"/>
              <a:buNone/>
            </a:pPr>
            <a:r>
              <a:t/>
            </a:r>
            <a:endParaRPr/>
          </a:p>
          <a:p>
            <a:pPr indent="0" lvl="0" marL="0" marR="0" rtl="0" algn="l">
              <a:lnSpc>
                <a:spcPct val="90000"/>
              </a:lnSpc>
              <a:spcBef>
                <a:spcPts val="1000"/>
              </a:spcBef>
              <a:spcAft>
                <a:spcPts val="0"/>
              </a:spcAft>
              <a:buSzPts val="2200"/>
              <a:buNone/>
            </a:pPr>
            <a:r>
              <a:t/>
            </a:r>
            <a:endParaRPr/>
          </a:p>
          <a:p>
            <a:pPr indent="0" lvl="0" marL="0" marR="0" rtl="0" algn="l">
              <a:lnSpc>
                <a:spcPct val="90000"/>
              </a:lnSpc>
              <a:spcBef>
                <a:spcPts val="1000"/>
              </a:spcBef>
              <a:spcAft>
                <a:spcPts val="0"/>
              </a:spcAft>
              <a:buSzPts val="2200"/>
              <a:buNone/>
            </a:pPr>
            <a:r>
              <a:t/>
            </a:r>
            <a:endParaRPr/>
          </a:p>
          <a:p>
            <a:pPr indent="0" lvl="0" marL="0" marR="0" rtl="0" algn="l">
              <a:lnSpc>
                <a:spcPct val="90000"/>
              </a:lnSpc>
              <a:spcBef>
                <a:spcPts val="1000"/>
              </a:spcBef>
              <a:spcAft>
                <a:spcPts val="0"/>
              </a:spcAft>
              <a:buSzPts val="2200"/>
              <a:buNone/>
            </a:pPr>
            <a:r>
              <a:t/>
            </a:r>
            <a:endParaRPr/>
          </a:p>
          <a:p>
            <a:pPr indent="-368300" lvl="1" marL="914400" marR="0" rtl="0" algn="l">
              <a:lnSpc>
                <a:spcPct val="90000"/>
              </a:lnSpc>
              <a:spcBef>
                <a:spcPts val="1000"/>
              </a:spcBef>
              <a:spcAft>
                <a:spcPts val="0"/>
              </a:spcAft>
              <a:buSzPts val="1800"/>
              <a:buChar char="•"/>
            </a:pPr>
            <a:r>
              <a:rPr lang="en-US"/>
              <a:t>elementen </a:t>
            </a:r>
            <a:r>
              <a:rPr b="1" lang="en-US"/>
              <a:t>van genderintegratie</a:t>
            </a:r>
            <a:r>
              <a:rPr lang="en-US"/>
              <a:t>, in het bijzonder:</a:t>
            </a:r>
            <a:endParaRPr/>
          </a:p>
          <a:p>
            <a:pPr indent="0" lvl="0" marL="0" marR="0" rtl="0" algn="l">
              <a:lnSpc>
                <a:spcPct val="90000"/>
              </a:lnSpc>
              <a:spcBef>
                <a:spcPts val="1000"/>
              </a:spcBef>
              <a:spcAft>
                <a:spcPts val="0"/>
              </a:spcAft>
              <a:buSzPts val="2200"/>
              <a:buNone/>
            </a:pPr>
            <a:r>
              <a:t/>
            </a:r>
            <a:endParaRPr/>
          </a:p>
          <a:p>
            <a:pPr indent="0" lvl="0" marL="0" marR="0" rtl="0" algn="l">
              <a:lnSpc>
                <a:spcPct val="90000"/>
              </a:lnSpc>
              <a:spcBef>
                <a:spcPts val="1000"/>
              </a:spcBef>
              <a:spcAft>
                <a:spcPts val="0"/>
              </a:spcAft>
              <a:buSzPts val="2200"/>
              <a:buNone/>
            </a:pPr>
            <a:r>
              <a:t/>
            </a:r>
            <a:endParaRPr/>
          </a:p>
          <a:p>
            <a:pPr indent="0" lvl="0" marL="0" marR="0" rtl="0" algn="l">
              <a:lnSpc>
                <a:spcPct val="90000"/>
              </a:lnSpc>
              <a:spcBef>
                <a:spcPts val="1000"/>
              </a:spcBef>
              <a:spcAft>
                <a:spcPts val="0"/>
              </a:spcAft>
              <a:buSzPts val="2200"/>
              <a:buNone/>
            </a:pPr>
            <a:r>
              <a:t/>
            </a:r>
            <a:endParaRPr/>
          </a:p>
          <a:p>
            <a:pPr indent="0" lvl="0" marL="0" marR="0" rtl="0" algn="l">
              <a:lnSpc>
                <a:spcPct val="90000"/>
              </a:lnSpc>
              <a:spcBef>
                <a:spcPts val="1000"/>
              </a:spcBef>
              <a:spcAft>
                <a:spcPts val="0"/>
              </a:spcAft>
              <a:buSzPts val="2200"/>
              <a:buNone/>
            </a:pPr>
            <a:r>
              <a:t/>
            </a:r>
            <a:endParaRPr/>
          </a:p>
          <a:p>
            <a:pPr indent="0" lvl="0" marL="0" marR="0" rtl="0" algn="l">
              <a:lnSpc>
                <a:spcPct val="90000"/>
              </a:lnSpc>
              <a:spcBef>
                <a:spcPts val="1000"/>
              </a:spcBef>
              <a:spcAft>
                <a:spcPts val="0"/>
              </a:spcAft>
              <a:buSzPts val="2200"/>
              <a:buNone/>
            </a:pPr>
            <a:r>
              <a:t/>
            </a:r>
            <a:endParaRPr/>
          </a:p>
        </p:txBody>
      </p:sp>
      <p:pic>
        <p:nvPicPr>
          <p:cNvPr id="263" name="Google Shape;263;g347aa63ff27_0_89"/>
          <p:cNvPicPr preferRelativeResize="0"/>
          <p:nvPr/>
        </p:nvPicPr>
        <p:blipFill rotWithShape="1">
          <a:blip r:embed="rId3">
            <a:alphaModFix/>
          </a:blip>
          <a:srcRect b="0" l="0" r="0" t="0"/>
          <a:stretch/>
        </p:blipFill>
        <p:spPr>
          <a:xfrm>
            <a:off x="9216313" y="1201725"/>
            <a:ext cx="2124075" cy="800100"/>
          </a:xfrm>
          <a:prstGeom prst="rect">
            <a:avLst/>
          </a:prstGeom>
          <a:noFill/>
          <a:ln>
            <a:noFill/>
          </a:ln>
        </p:spPr>
      </p:pic>
      <p:graphicFrame>
        <p:nvGraphicFramePr>
          <p:cNvPr id="264" name="Google Shape;264;g347aa63ff27_0_89"/>
          <p:cNvGraphicFramePr/>
          <p:nvPr/>
        </p:nvGraphicFramePr>
        <p:xfrm>
          <a:off x="1364925" y="2854375"/>
          <a:ext cx="3000000" cy="3000000"/>
        </p:xfrm>
        <a:graphic>
          <a:graphicData uri="http://schemas.openxmlformats.org/drawingml/2006/table">
            <a:tbl>
              <a:tblPr>
                <a:noFill/>
                <a:tableStyleId>{3AAF0560-E660-4C0B-9CF7-3F30BD40B421}</a:tableStyleId>
              </a:tblPr>
              <a:tblGrid>
                <a:gridCol w="4954975"/>
                <a:gridCol w="5332025"/>
              </a:tblGrid>
              <a:tr h="381000">
                <a:tc>
                  <a:txBody>
                    <a:bodyPr/>
                    <a:lstStyle/>
                    <a:p>
                      <a:pPr indent="-317500" lvl="0" marL="457200" marR="0" rtl="0" algn="l">
                        <a:lnSpc>
                          <a:spcPct val="100000"/>
                        </a:lnSpc>
                        <a:spcBef>
                          <a:spcPts val="0"/>
                        </a:spcBef>
                        <a:spcAft>
                          <a:spcPts val="0"/>
                        </a:spcAft>
                        <a:buClr>
                          <a:srgbClr val="000000"/>
                        </a:buClr>
                        <a:buSzPts val="1400"/>
                        <a:buFont typeface="Arial"/>
                        <a:buAutoNum type="arabicPeriod"/>
                      </a:pPr>
                      <a:r>
                        <a:rPr lang="en-US" sz="1400" u="none" cap="none" strike="noStrike"/>
                        <a:t>Authentieke contexten</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a:pPr>
                      <a:r>
                        <a:rPr lang="en-US" sz="1400" u="none" cap="none" strike="noStrike"/>
                        <a:t>Authentieke taken en activiteiten</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a:pPr>
                      <a:r>
                        <a:rPr lang="en-US" sz="1400" u="none" cap="none" strike="noStrike"/>
                        <a:t>Deskundige prestaties en modellering</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a:pPr>
                      <a:r>
                        <a:rPr lang="en-US" sz="1400" u="none" cap="none" strike="noStrike"/>
                        <a:t>Meerdere rollen en perspectieven</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a:pPr>
                      <a:r>
                        <a:rPr lang="en-US" sz="1400" u="none" cap="none" strike="noStrike"/>
                        <a:t>Authentieke leerprincipes</a:t>
                      </a:r>
                      <a:endParaRPr sz="1400" u="none" cap="none" strike="noStrike"/>
                    </a:p>
                  </a:txBody>
                  <a:tcPr marT="91425" marB="91425" marR="91425" marL="91425"/>
                </a:tc>
                <a:tc>
                  <a:txBody>
                    <a:bodyPr/>
                    <a:lstStyle/>
                    <a:p>
                      <a:pPr indent="-317500" lvl="0" marL="457200" marR="0" rtl="0" algn="l">
                        <a:lnSpc>
                          <a:spcPct val="100000"/>
                        </a:lnSpc>
                        <a:spcBef>
                          <a:spcPts val="0"/>
                        </a:spcBef>
                        <a:spcAft>
                          <a:spcPts val="0"/>
                        </a:spcAft>
                        <a:buClr>
                          <a:srgbClr val="000000"/>
                        </a:buClr>
                        <a:buSzPts val="1400"/>
                        <a:buFont typeface="Arial"/>
                        <a:buAutoNum type="arabicPeriod" startAt="6"/>
                      </a:pPr>
                      <a:r>
                        <a:rPr lang="en-US" sz="1400" u="none" cap="none" strike="noStrike"/>
                        <a:t>Collaboratieve constructie van kennis</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startAt="6"/>
                      </a:pPr>
                      <a:r>
                        <a:rPr lang="en-US" sz="1400" u="none" cap="none" strike="noStrike"/>
                        <a:t>Articulatie om stilzwijgende kennis expliciet te maken.  </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startAt="6"/>
                      </a:pPr>
                      <a:r>
                        <a:rPr lang="en-US" sz="1400" u="none" cap="none" strike="noStrike"/>
                        <a:t>Reflectie</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startAt="6"/>
                      </a:pPr>
                      <a:r>
                        <a:rPr lang="en-US" sz="1400" u="none" cap="none" strike="noStrike"/>
                        <a:t>Coaching en begeleiding</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startAt="6"/>
                      </a:pPr>
                      <a:r>
                        <a:rPr lang="en-US" sz="1400" u="none" cap="none" strike="noStrike"/>
                        <a:t>Authentieke beoordeling</a:t>
                      </a:r>
                      <a:endParaRPr sz="1400" u="none" cap="none" strike="noStrike"/>
                    </a:p>
                  </a:txBody>
                  <a:tcPr marT="91425" marB="91425" marR="91425" marL="91425"/>
                </a:tc>
              </a:tr>
            </a:tbl>
          </a:graphicData>
        </a:graphic>
      </p:graphicFrame>
      <p:graphicFrame>
        <p:nvGraphicFramePr>
          <p:cNvPr id="265" name="Google Shape;265;g347aa63ff27_0_89"/>
          <p:cNvGraphicFramePr/>
          <p:nvPr/>
        </p:nvGraphicFramePr>
        <p:xfrm>
          <a:off x="1364925" y="5261350"/>
          <a:ext cx="3000000" cy="3000000"/>
        </p:xfrm>
        <a:graphic>
          <a:graphicData uri="http://schemas.openxmlformats.org/drawingml/2006/table">
            <a:tbl>
              <a:tblPr>
                <a:noFill/>
                <a:tableStyleId>{3AAF0560-E660-4C0B-9CF7-3F30BD40B421}</a:tableStyleId>
              </a:tblPr>
              <a:tblGrid>
                <a:gridCol w="5143500"/>
                <a:gridCol w="5143500"/>
              </a:tblGrid>
              <a:tr h="381000">
                <a:tc>
                  <a:txBody>
                    <a:bodyPr/>
                    <a:lstStyle/>
                    <a:p>
                      <a:pPr indent="-317500" lvl="0" marL="457200" marR="0" rtl="0" algn="l">
                        <a:lnSpc>
                          <a:spcPct val="100000"/>
                        </a:lnSpc>
                        <a:spcBef>
                          <a:spcPts val="0"/>
                        </a:spcBef>
                        <a:spcAft>
                          <a:spcPts val="0"/>
                        </a:spcAft>
                        <a:buClr>
                          <a:srgbClr val="000000"/>
                        </a:buClr>
                        <a:buSzPts val="1400"/>
                        <a:buFont typeface="Arial"/>
                        <a:buAutoNum type="arabicPeriod"/>
                      </a:pPr>
                      <a:r>
                        <a:rPr lang="en-US" sz="1400" u="none" cap="none" strike="noStrike"/>
                        <a:t>Meer diverse rolmodellen in bèta/techniek</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a:pPr>
                      <a:r>
                        <a:rPr lang="en-US" sz="1400" u="none" cap="none" strike="noStrike"/>
                        <a:t>Genderinclusieve leermiddelen &amp; taal</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a:pPr>
                      <a:r>
                        <a:rPr lang="en-US" sz="1400" u="none" cap="none" strike="noStrike"/>
                        <a:t>Gelijke betrokkenheid in samenwerkende leeromgevingen</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a:pPr>
                      <a:r>
                        <a:rPr lang="en-US" sz="1400" u="none" cap="none" strike="noStrike"/>
                        <a:t>Inclusieve interacties in de klas</a:t>
                      </a:r>
                      <a:endParaRPr sz="1400" u="none" cap="none" strike="noStrike"/>
                    </a:p>
                  </a:txBody>
                  <a:tcPr marT="91425" marB="91425" marR="91425" marL="91425"/>
                </a:tc>
                <a:tc>
                  <a:txBody>
                    <a:bodyPr/>
                    <a:lstStyle/>
                    <a:p>
                      <a:pPr indent="-317500" lvl="0" marL="457200" marR="0" rtl="0" algn="l">
                        <a:lnSpc>
                          <a:spcPct val="100000"/>
                        </a:lnSpc>
                        <a:spcBef>
                          <a:spcPts val="0"/>
                        </a:spcBef>
                        <a:spcAft>
                          <a:spcPts val="0"/>
                        </a:spcAft>
                        <a:buClr>
                          <a:srgbClr val="000000"/>
                        </a:buClr>
                        <a:buSzPts val="1400"/>
                        <a:buFont typeface="Arial"/>
                        <a:buAutoNum type="arabicPeriod" startAt="5"/>
                      </a:pPr>
                      <a:r>
                        <a:rPr lang="en-US" sz="1400" u="none" cap="none" strike="noStrike"/>
                        <a:t>Praktische toepassingen van bèta/techniek</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startAt="5"/>
                      </a:pPr>
                      <a:r>
                        <a:rPr lang="en-US" sz="1400" u="none" cap="none" strike="noStrike"/>
                        <a:t>Onderzoek en echte toepassingen van IT buiten het klaslokaal aanmoedigen</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startAt="5"/>
                      </a:pPr>
                      <a:r>
                        <a:rPr lang="en-US" sz="1400" u="none" cap="none" strike="noStrike"/>
                        <a:t>Falen normaliseren en doorzettingsvermogen aanmoedigen</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startAt="5"/>
                      </a:pPr>
                      <a:r>
                        <a:rPr lang="en-US" sz="1400" u="none" cap="none" strike="noStrike"/>
                        <a:t>Diverse onderwijsstrategieën</a:t>
                      </a:r>
                      <a:endParaRPr sz="1400" u="none" cap="none" strike="noStrike"/>
                    </a:p>
                  </a:txBody>
                  <a:tcPr marT="91425" marB="91425" marR="91425" marL="91425"/>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9" name="Shape 269"/>
        <p:cNvGrpSpPr/>
        <p:nvPr/>
      </p:nvGrpSpPr>
      <p:grpSpPr>
        <a:xfrm>
          <a:off x="0" y="0"/>
          <a:ext cx="0" cy="0"/>
          <a:chOff x="0" y="0"/>
          <a:chExt cx="0" cy="0"/>
        </a:xfrm>
      </p:grpSpPr>
      <p:sp>
        <p:nvSpPr>
          <p:cNvPr id="270" name="Google Shape;270;g347aa63ff27_0_9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#2 Groepsactiviteit - Een evaluatiecritera ontwerpen</a:t>
            </a:r>
            <a:endParaRPr/>
          </a:p>
        </p:txBody>
      </p:sp>
      <p:sp>
        <p:nvSpPr>
          <p:cNvPr id="271" name="Google Shape;271;g347aa63ff27_0_97"/>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lang="en-US"/>
              <a:t>Creëer criteria om een informaticales te beoordelen (rubrics en checklist)</a:t>
            </a:r>
            <a:endParaRPr/>
          </a:p>
          <a:p>
            <a:pPr indent="-342900" lvl="0" marL="571500" marR="0" rtl="0" algn="l">
              <a:lnSpc>
                <a:spcPct val="90000"/>
              </a:lnSpc>
              <a:spcBef>
                <a:spcPts val="1000"/>
              </a:spcBef>
              <a:spcAft>
                <a:spcPts val="0"/>
              </a:spcAft>
              <a:buClr>
                <a:schemeClr val="accent4"/>
              </a:buClr>
              <a:buSzPts val="2200"/>
              <a:buFont typeface="Arial"/>
              <a:buChar char="•"/>
            </a:pPr>
            <a:r>
              <a:rPr lang="en-US"/>
              <a:t>Gebruik specifieke, meetbare criteria, zoals:</a:t>
            </a:r>
            <a:endParaRPr/>
          </a:p>
          <a:p>
            <a:pPr indent="-368300" lvl="1" marL="914400" rtl="0" algn="l">
              <a:lnSpc>
                <a:spcPct val="90000"/>
              </a:lnSpc>
              <a:spcBef>
                <a:spcPts val="500"/>
              </a:spcBef>
              <a:spcAft>
                <a:spcPts val="0"/>
              </a:spcAft>
              <a:buSzPts val="1980"/>
              <a:buChar char="•"/>
            </a:pPr>
            <a:r>
              <a:rPr lang="en-US" sz="2200">
                <a:solidFill>
                  <a:schemeClr val="accent4"/>
                </a:solidFill>
              </a:rPr>
              <a:t>"De docent geeft minstens één voorbeeld uit de praktijk in de les."</a:t>
            </a:r>
            <a:endParaRPr/>
          </a:p>
          <a:p>
            <a:pPr indent="-368300" lvl="1" marL="914400" rtl="0" algn="l">
              <a:lnSpc>
                <a:spcPct val="90000"/>
              </a:lnSpc>
              <a:spcBef>
                <a:spcPts val="500"/>
              </a:spcBef>
              <a:spcAft>
                <a:spcPts val="0"/>
              </a:spcAft>
              <a:buSzPts val="1980"/>
              <a:buChar char="•"/>
            </a:pPr>
            <a:r>
              <a:rPr lang="en-US" sz="2200">
                <a:solidFill>
                  <a:schemeClr val="accent4"/>
                </a:solidFill>
              </a:rPr>
              <a:t>"Leerlingen nemen actief deel aan codeeractiviteiten.</a:t>
            </a:r>
            <a:endParaRPr/>
          </a:p>
          <a:p>
            <a:pPr indent="-368300" lvl="1" marL="914400" rtl="0" algn="l">
              <a:lnSpc>
                <a:spcPct val="90000"/>
              </a:lnSpc>
              <a:spcBef>
                <a:spcPts val="500"/>
              </a:spcBef>
              <a:spcAft>
                <a:spcPts val="0"/>
              </a:spcAft>
              <a:buSzPts val="1980"/>
              <a:buChar char="•"/>
            </a:pPr>
            <a:r>
              <a:rPr lang="en-US" sz="2200">
                <a:solidFill>
                  <a:schemeClr val="accent4"/>
                </a:solidFill>
              </a:rPr>
              <a:t>"De docent zorgt voor een evenwichtige deelname van mannen en vrouwen aan discussies.</a:t>
            </a:r>
            <a:endParaRPr/>
          </a:p>
          <a:p>
            <a:pPr indent="-242569" lvl="1" marL="914400" rtl="0" algn="l">
              <a:lnSpc>
                <a:spcPct val="90000"/>
              </a:lnSpc>
              <a:spcBef>
                <a:spcPts val="500"/>
              </a:spcBef>
              <a:spcAft>
                <a:spcPts val="0"/>
              </a:spcAft>
              <a:buClr>
                <a:srgbClr val="1D1D1B"/>
              </a:buClr>
              <a:buSzPts val="1980"/>
              <a:buNone/>
            </a:pPr>
            <a:r>
              <a:t/>
            </a:r>
            <a:endParaRPr sz="2200">
              <a:solidFill>
                <a:schemeClr val="accent4"/>
              </a:solidFill>
            </a:endParaRPr>
          </a:p>
          <a:p>
            <a:pPr indent="-242569" lvl="1" marL="914400" rtl="0" algn="l">
              <a:lnSpc>
                <a:spcPct val="90000"/>
              </a:lnSpc>
              <a:spcBef>
                <a:spcPts val="500"/>
              </a:spcBef>
              <a:spcAft>
                <a:spcPts val="0"/>
              </a:spcAft>
              <a:buClr>
                <a:srgbClr val="1D1D1B"/>
              </a:buClr>
              <a:buSzPts val="1980"/>
              <a:buNone/>
            </a:pPr>
            <a:r>
              <a:t/>
            </a:r>
            <a:endParaRPr sz="2200">
              <a:solidFill>
                <a:schemeClr val="accent4"/>
              </a:solidFill>
            </a:endParaRPr>
          </a:p>
          <a:p>
            <a:pPr indent="-203200" lvl="0" marL="571500" rtl="0" algn="l">
              <a:lnSpc>
                <a:spcPct val="90000"/>
              </a:lnSpc>
              <a:spcBef>
                <a:spcPts val="1000"/>
              </a:spcBef>
              <a:spcAft>
                <a:spcPts val="0"/>
              </a:spcAft>
              <a:buClr>
                <a:srgbClr val="2B454E"/>
              </a:buClr>
              <a:buSzPts val="2200"/>
              <a:buNone/>
            </a:pPr>
            <a:r>
              <a:t/>
            </a:r>
            <a:endParaRPr/>
          </a:p>
        </p:txBody>
      </p:sp>
      <p:pic>
        <p:nvPicPr>
          <p:cNvPr descr="Slika na kojoj se prikazuje namještaj, odijevanje, crtić, ilustracija&#10;&#10;Sadržaj koji je generirala umjetna inteligencija možda nije točan." id="272" name="Google Shape;272;g347aa63ff27_0_97"/>
          <p:cNvPicPr preferRelativeResize="0"/>
          <p:nvPr/>
        </p:nvPicPr>
        <p:blipFill rotWithShape="1">
          <a:blip r:embed="rId3">
            <a:alphaModFix/>
          </a:blip>
          <a:srcRect b="0" l="0" r="0" t="0"/>
          <a:stretch/>
        </p:blipFill>
        <p:spPr>
          <a:xfrm>
            <a:off x="9056297" y="3441939"/>
            <a:ext cx="2993365" cy="2993365"/>
          </a:xfrm>
          <a:prstGeom prst="rect">
            <a:avLst/>
          </a:prstGeom>
          <a:noFill/>
          <a:ln>
            <a:noFill/>
          </a:ln>
        </p:spPr>
      </p:pic>
      <p:sp>
        <p:nvSpPr>
          <p:cNvPr id="273" name="Google Shape;273;g347aa63ff27_0_97"/>
          <p:cNvSpPr txBox="1"/>
          <p:nvPr/>
        </p:nvSpPr>
        <p:spPr>
          <a:xfrm>
            <a:off x="9603782" y="6442817"/>
            <a:ext cx="2441400" cy="307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Bron: Freepik.com</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278" name="Shape 278"/>
        <p:cNvGrpSpPr/>
        <p:nvPr/>
      </p:nvGrpSpPr>
      <p:grpSpPr>
        <a:xfrm>
          <a:off x="0" y="0"/>
          <a:ext cx="0" cy="0"/>
          <a:chOff x="0" y="0"/>
          <a:chExt cx="0" cy="0"/>
        </a:xfrm>
      </p:grpSpPr>
      <p:sp>
        <p:nvSpPr>
          <p:cNvPr id="279" name="Google Shape;279;g304c02914fe_1_4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Groepsactiviteit #2 - Voorbeeld</a:t>
            </a:r>
            <a:endParaRPr/>
          </a:p>
        </p:txBody>
      </p:sp>
      <p:sp>
        <p:nvSpPr>
          <p:cNvPr id="280" name="Google Shape;280;g304c02914fe_1_47"/>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SzPts val="2200"/>
              <a:buNone/>
            </a:pPr>
            <a:r>
              <a:rPr lang="en-US" sz="1900"/>
              <a:t>Hier is een voorbeeld van hoe een resultaat van Groepsactiviteit #2 eruit zou kunnen zien:</a:t>
            </a:r>
            <a:endParaRPr sz="2300"/>
          </a:p>
          <a:p>
            <a:pPr indent="0" lvl="0" marL="0" rtl="0" algn="l">
              <a:lnSpc>
                <a:spcPct val="115000"/>
              </a:lnSpc>
              <a:spcBef>
                <a:spcPts val="0"/>
              </a:spcBef>
              <a:spcAft>
                <a:spcPts val="0"/>
              </a:spcAft>
              <a:buSzPts val="2200"/>
              <a:buNone/>
            </a:pPr>
            <a:r>
              <a:t/>
            </a:r>
            <a:endParaRPr/>
          </a:p>
          <a:p>
            <a:pPr indent="0" lvl="0" marL="0" rtl="0" algn="l">
              <a:lnSpc>
                <a:spcPct val="90000"/>
              </a:lnSpc>
              <a:spcBef>
                <a:spcPts val="1000"/>
              </a:spcBef>
              <a:spcAft>
                <a:spcPts val="0"/>
              </a:spcAft>
              <a:buSzPts val="2200"/>
              <a:buNone/>
            </a:pPr>
            <a:r>
              <a:t/>
            </a:r>
            <a:endParaRPr/>
          </a:p>
        </p:txBody>
      </p:sp>
      <p:graphicFrame>
        <p:nvGraphicFramePr>
          <p:cNvPr id="281" name="Google Shape;281;g304c02914fe_1_47"/>
          <p:cNvGraphicFramePr/>
          <p:nvPr/>
        </p:nvGraphicFramePr>
        <p:xfrm>
          <a:off x="863050" y="1774150"/>
          <a:ext cx="3000000" cy="3000000"/>
        </p:xfrm>
        <a:graphic>
          <a:graphicData uri="http://schemas.openxmlformats.org/drawingml/2006/table">
            <a:tbl>
              <a:tblPr>
                <a:noFill/>
                <a:tableStyleId>{3AAF0560-E660-4C0B-9CF7-3F30BD40B421}</a:tableStyleId>
              </a:tblPr>
              <a:tblGrid>
                <a:gridCol w="2531025"/>
                <a:gridCol w="4744025"/>
                <a:gridCol w="1567075"/>
                <a:gridCol w="1444875"/>
              </a:tblGrid>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rgbClr val="FFFFFF"/>
                          </a:solidFill>
                        </a:rPr>
                        <a:t>Criteria</a:t>
                      </a:r>
                      <a:endParaRPr sz="1400" u="none" cap="none" strike="noStrike">
                        <a:solidFill>
                          <a:srgbClr val="FFFFFF"/>
                        </a:solidFill>
                      </a:endParaRPr>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rgbClr val="FFFFFF"/>
                          </a:solidFill>
                        </a:rPr>
                        <a:t>Beschrijving</a:t>
                      </a:r>
                      <a:endParaRPr sz="1400" u="none" cap="none" strike="noStrike">
                        <a:solidFill>
                          <a:srgbClr val="FFFFFF"/>
                        </a:solidFill>
                      </a:endParaRPr>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rgbClr val="FFFFFF"/>
                          </a:solidFill>
                          <a:extLst>
                            <a:ext uri="http://customooxmlschemas.google.com/">
                              <go:slidesCustomData xmlns:go="http://customooxmlschemas.google.com/" textRoundtripDataId="0"/>
                            </a:ext>
                          </a:extLst>
                        </a:rPr>
                        <a:t>Waardering (1 - 4)</a:t>
                      </a:r>
                      <a:endParaRPr sz="1400" u="none" cap="none" strike="noStrike">
                        <a:solidFill>
                          <a:srgbClr val="FFFFFF"/>
                        </a:solidFill>
                      </a:endParaRPr>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rgbClr val="FFFFFF"/>
                          </a:solidFill>
                        </a:rPr>
                        <a:t>Opmerkingen</a:t>
                      </a:r>
                      <a:endParaRPr sz="1400" u="none" cap="none" strike="noStrike">
                        <a:solidFill>
                          <a:srgbClr val="FFFFFF"/>
                        </a:solidFill>
                      </a:endParaRPr>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accent3"/>
                    </a:solidFill>
                  </a:tcPr>
                </a:tc>
              </a:tr>
              <a:tr h="381000">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Duidelijkheid en verscheidenheid van onderwijsmethoden</a:t>
                      </a:r>
                      <a:endParaRPr sz="1400" u="none" cap="none" strike="noStrike"/>
                    </a:p>
                  </a:txBody>
                  <a:tcPr marT="91425" marB="91425" marR="91425" marL="91425">
                    <a:lnT cap="flat" cmpd="sng" w="9525">
                      <a:solidFill>
                        <a:srgbClr val="FFFFFF"/>
                      </a:solidFill>
                      <a:prstDash val="solid"/>
                      <a:round/>
                      <a:headEnd len="sm" w="sm" type="none"/>
                      <a:tailEnd len="sm" w="sm" type="none"/>
                    </a:lnT>
                  </a:tcPr>
                </a:tc>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Was je uitleg duidelijk? Gebruikte u meerdere onderwijsstrategieën (bijv. visuals, activiteiten)?</a:t>
                      </a:r>
                      <a:endParaRPr sz="1400" u="none" cap="none" strike="noStrike"/>
                    </a:p>
                  </a:txBody>
                  <a:tcPr marT="91425" marB="91425" marR="91425" marL="91425">
                    <a:lnT cap="flat" cmpd="sng" w="9525">
                      <a:solidFill>
                        <a:srgbClr val="FFFFFF"/>
                      </a:solidFill>
                      <a:prstDash val="solid"/>
                      <a:round/>
                      <a:headEnd len="sm" w="sm" type="none"/>
                      <a:tailEnd len="sm" w="sm" type="none"/>
                    </a:lnT>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T cap="flat" cmpd="sng" w="9525">
                      <a:solidFill>
                        <a:srgbClr val="FFFFFF"/>
                      </a:solidFill>
                      <a:prstDash val="solid"/>
                      <a:round/>
                      <a:headEnd len="sm" w="sm" type="none"/>
                      <a:tailEnd len="sm" w="sm" type="none"/>
                    </a:lnT>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T cap="flat" cmpd="sng" w="9525">
                      <a:solidFill>
                        <a:srgbClr val="FFFFFF"/>
                      </a:solidFill>
                      <a:prstDash val="solid"/>
                      <a:round/>
                      <a:headEnd len="sm" w="sm" type="none"/>
                      <a:tailEnd len="sm" w="sm" type="none"/>
                    </a:lnT>
                  </a:tcPr>
                </a:tc>
              </a:tr>
              <a:tr h="381000">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Gebruik van voorbeelden uit de echte wereld</a:t>
                      </a:r>
                      <a:endParaRPr sz="1400" u="none" cap="none" strike="noStrike"/>
                    </a:p>
                  </a:txBody>
                  <a:tcPr marT="91425" marB="91425" marR="91425" marL="91425"/>
                </a:tc>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Hebt u toepassingen uit de praktijk gebruikt? Waren uw voorbeelden divers en genderinclusief?</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381000">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Gelijke en respectvolle klas</a:t>
                      </a:r>
                      <a:endParaRPr b="1" sz="11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Voelden alle leerlingen zich veilig en gerespecteerd? Had iedereen gelijke kansen om deel te nemen?</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Motivatie, betrokkenheid en deelname van leerlingen</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Waren de leerlingen nieuwsgierig en actief betrokken bij de les?</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Gebruik van technologie</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Heb je technologie op een zinvolle manier gebruikt om het leren te ondersteunen?</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Reflectie &amp; aanpassing</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Heb je nagedacht over wat wel of niet werkte? Heb je iets aangepast naar aanleiding van de behoeften van leerlingen?</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bl>
          </a:graphicData>
        </a:graphic>
      </p:graphicFrame>
      <p:pic>
        <p:nvPicPr>
          <p:cNvPr descr="Slika na kojoj se prikazuje namještaj, odijevanje, crtić, ilustracija&#10;&#10;Sadržaj koji je generirala umjetna inteligencija možda nije točan." id="282" name="Google Shape;282;g304c02914fe_1_47"/>
          <p:cNvPicPr preferRelativeResize="0"/>
          <p:nvPr/>
        </p:nvPicPr>
        <p:blipFill rotWithShape="1">
          <a:blip r:embed="rId3">
            <a:alphaModFix/>
          </a:blip>
          <a:srcRect b="0" l="0" r="0" t="0"/>
          <a:stretch/>
        </p:blipFill>
        <p:spPr>
          <a:xfrm>
            <a:off x="10535475" y="5249900"/>
            <a:ext cx="1583750" cy="158375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7" name="Shape 287"/>
        <p:cNvGrpSpPr/>
        <p:nvPr/>
      </p:nvGrpSpPr>
      <p:grpSpPr>
        <a:xfrm>
          <a:off x="0" y="0"/>
          <a:ext cx="0" cy="0"/>
          <a:chOff x="0" y="0"/>
          <a:chExt cx="0" cy="0"/>
        </a:xfrm>
      </p:grpSpPr>
      <p:sp>
        <p:nvSpPr>
          <p:cNvPr id="288" name="Google Shape;288;g347aa63ff27_0_112"/>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rtl="0" algn="l">
              <a:lnSpc>
                <a:spcPct val="90000"/>
              </a:lnSpc>
              <a:spcBef>
                <a:spcPts val="1000"/>
              </a:spcBef>
              <a:spcAft>
                <a:spcPts val="0"/>
              </a:spcAft>
              <a:buClr>
                <a:srgbClr val="000000"/>
              </a:buClr>
              <a:buSzPts val="2200"/>
              <a:buChar char="•"/>
            </a:pPr>
            <a:r>
              <a:rPr i="1" lang="en-US"/>
              <a:t>Zelfreflectie over effectief leren</a:t>
            </a:r>
            <a:br>
              <a:rPr i="1" lang="en-US"/>
            </a:br>
            <a:r>
              <a:rPr i="1" lang="en-US"/>
              <a:t>door het gebruik van innovatieve onderwijstechnologieën te stimuleren</a:t>
            </a:r>
            <a:br>
              <a:rPr i="1" lang="en-US"/>
            </a:br>
            <a:endParaRPr i="1"/>
          </a:p>
          <a:p>
            <a:pPr indent="-342900" lvl="0" marL="571500" rtl="0" algn="l">
              <a:lnSpc>
                <a:spcPct val="90000"/>
              </a:lnSpc>
              <a:spcBef>
                <a:spcPts val="1000"/>
              </a:spcBef>
              <a:spcAft>
                <a:spcPts val="0"/>
              </a:spcAft>
              <a:buClr>
                <a:srgbClr val="000000"/>
              </a:buClr>
              <a:buSzPts val="2200"/>
              <a:buChar char="•"/>
            </a:pPr>
            <a:r>
              <a:rPr lang="en-US"/>
              <a:t>Een gratis hulpmiddel om </a:t>
            </a:r>
            <a:r>
              <a:rPr b="1" lang="en-US"/>
              <a:t>scholen te helpen digitale technologieën te integreren</a:t>
            </a:r>
            <a:br>
              <a:rPr lang="en-US"/>
            </a:br>
            <a:r>
              <a:rPr lang="en-US"/>
              <a:t>in het lesgeven, leren en beoordelen door</a:t>
            </a:r>
            <a:br>
              <a:rPr lang="en-US"/>
            </a:br>
            <a:r>
              <a:rPr b="1" lang="en-US"/>
              <a:t>de digitale competentie en inclusieve praktijken van leerkrachten te beoordelen</a:t>
            </a:r>
            <a:br>
              <a:rPr b="1" lang="en-US"/>
            </a:br>
            <a:endParaRPr b="1"/>
          </a:p>
          <a:p>
            <a:pPr indent="-342900" lvl="0" marL="571500" rtl="0" algn="l">
              <a:lnSpc>
                <a:spcPct val="90000"/>
              </a:lnSpc>
              <a:spcBef>
                <a:spcPts val="1000"/>
              </a:spcBef>
              <a:spcAft>
                <a:spcPts val="0"/>
              </a:spcAft>
              <a:buSzPts val="2200"/>
              <a:buChar char="•"/>
            </a:pPr>
            <a:r>
              <a:rPr lang="en-US"/>
              <a:t>Kan gebruikt worden als rubrics voor zelfevaluatie, in het bijzonder</a:t>
            </a:r>
            <a:endParaRPr/>
          </a:p>
          <a:p>
            <a:pPr indent="-368300" lvl="1" marL="914400" rtl="0" algn="l">
              <a:lnSpc>
                <a:spcPct val="90000"/>
              </a:lnSpc>
              <a:spcBef>
                <a:spcPts val="500"/>
              </a:spcBef>
              <a:spcAft>
                <a:spcPts val="0"/>
              </a:spcAft>
              <a:buSzPts val="1800"/>
              <a:buChar char="•"/>
            </a:pPr>
            <a:r>
              <a:rPr lang="en-US"/>
              <a:t>Gebied F: Pedagogie: Implementatie in de klas</a:t>
            </a:r>
            <a:endParaRPr/>
          </a:p>
          <a:p>
            <a:pPr indent="-368300" lvl="1" marL="914400" rtl="0" algn="l">
              <a:lnSpc>
                <a:spcPct val="90000"/>
              </a:lnSpc>
              <a:spcBef>
                <a:spcPts val="500"/>
              </a:spcBef>
              <a:spcAft>
                <a:spcPts val="0"/>
              </a:spcAft>
              <a:buSzPts val="1800"/>
              <a:buChar char="•"/>
            </a:pPr>
            <a:r>
              <a:rPr lang="en-US"/>
              <a:t>Gebied G: Beoordelingspraktijken</a:t>
            </a:r>
            <a:endParaRPr/>
          </a:p>
          <a:p>
            <a:pPr indent="0" lvl="0" marL="0" rtl="0" algn="l">
              <a:lnSpc>
                <a:spcPct val="90000"/>
              </a:lnSpc>
              <a:spcBef>
                <a:spcPts val="1000"/>
              </a:spcBef>
              <a:spcAft>
                <a:spcPts val="0"/>
              </a:spcAft>
              <a:buSzPts val="2200"/>
              <a:buNone/>
            </a:pPr>
            <a:r>
              <a:t/>
            </a:r>
            <a:endParaRPr/>
          </a:p>
          <a:p>
            <a:pPr indent="-342900" lvl="0" marL="571500" rtl="0" algn="l">
              <a:lnSpc>
                <a:spcPct val="90000"/>
              </a:lnSpc>
              <a:spcBef>
                <a:spcPts val="1000"/>
              </a:spcBef>
              <a:spcAft>
                <a:spcPts val="0"/>
              </a:spcAft>
              <a:buSzPts val="2200"/>
              <a:buChar char="•"/>
            </a:pPr>
            <a:r>
              <a:rPr lang="en-US" u="sng">
                <a:solidFill>
                  <a:schemeClr val="hlink"/>
                </a:solidFill>
                <a:hlinkClick r:id="rId3"/>
              </a:rPr>
              <a:t>SELFIE vragenlijsten</a:t>
            </a:r>
            <a:endParaRPr/>
          </a:p>
          <a:p>
            <a:pPr indent="-228600" lvl="0" marL="685800" marR="0" rtl="0" algn="l">
              <a:lnSpc>
                <a:spcPct val="107916"/>
              </a:lnSpc>
              <a:spcBef>
                <a:spcPts val="0"/>
              </a:spcBef>
              <a:spcAft>
                <a:spcPts val="0"/>
              </a:spcAft>
              <a:buSzPts val="2200"/>
              <a:buNone/>
            </a:pPr>
            <a:r>
              <a:t/>
            </a:r>
            <a:endParaRPr sz="1200">
              <a:solidFill>
                <a:srgbClr val="000000"/>
              </a:solidFill>
            </a:endParaRPr>
          </a:p>
          <a:p>
            <a:pPr indent="0" lvl="0" marL="0" rtl="0" algn="l">
              <a:lnSpc>
                <a:spcPct val="90000"/>
              </a:lnSpc>
              <a:spcBef>
                <a:spcPts val="1000"/>
              </a:spcBef>
              <a:spcAft>
                <a:spcPts val="0"/>
              </a:spcAft>
              <a:buSzPts val="2200"/>
              <a:buNone/>
            </a:pPr>
            <a:r>
              <a:t/>
            </a:r>
            <a:endParaRPr/>
          </a:p>
        </p:txBody>
      </p:sp>
      <p:sp>
        <p:nvSpPr>
          <p:cNvPr id="289" name="Google Shape;289;g347aa63ff27_0_112"/>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SELFIE hulpmiddel</a:t>
            </a:r>
            <a:endParaRPr/>
          </a:p>
        </p:txBody>
      </p:sp>
      <p:pic>
        <p:nvPicPr>
          <p:cNvPr id="290" name="Google Shape;290;g347aa63ff27_0_112"/>
          <p:cNvPicPr preferRelativeResize="0"/>
          <p:nvPr/>
        </p:nvPicPr>
        <p:blipFill rotWithShape="1">
          <a:blip r:embed="rId4">
            <a:alphaModFix/>
          </a:blip>
          <a:srcRect b="0" l="0" r="0" t="0"/>
          <a:stretch/>
        </p:blipFill>
        <p:spPr>
          <a:xfrm rot="-1893696">
            <a:off x="5999257" y="3426717"/>
            <a:ext cx="5654306" cy="1817886"/>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5" name="Shape 295"/>
        <p:cNvGrpSpPr/>
        <p:nvPr/>
      </p:nvGrpSpPr>
      <p:grpSpPr>
        <a:xfrm>
          <a:off x="0" y="0"/>
          <a:ext cx="0" cy="0"/>
          <a:chOff x="0" y="0"/>
          <a:chExt cx="0" cy="0"/>
        </a:xfrm>
      </p:grpSpPr>
      <p:sp>
        <p:nvSpPr>
          <p:cNvPr id="296" name="Google Shape;296;g347aa63ff27_0_263"/>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ZELFIE - Gebied F en Gebied G criteria</a:t>
            </a:r>
            <a:endParaRPr/>
          </a:p>
        </p:txBody>
      </p:sp>
      <p:graphicFrame>
        <p:nvGraphicFramePr>
          <p:cNvPr id="297" name="Google Shape;297;g347aa63ff27_0_263"/>
          <p:cNvGraphicFramePr/>
          <p:nvPr/>
        </p:nvGraphicFramePr>
        <p:xfrm>
          <a:off x="442700" y="889000"/>
          <a:ext cx="3000000" cy="3000000"/>
        </p:xfrm>
        <a:graphic>
          <a:graphicData uri="http://schemas.openxmlformats.org/drawingml/2006/table">
            <a:tbl>
              <a:tblPr>
                <a:noFill/>
                <a:tableStyleId>{C1D5E0C3-7954-4115-A005-B74DC3E3E05C}</a:tableStyleId>
              </a:tblPr>
              <a:tblGrid>
                <a:gridCol w="473550"/>
                <a:gridCol w="4027800"/>
                <a:gridCol w="6759275"/>
              </a:tblGrid>
              <a:tr h="491625">
                <a:tc gridSpan="2">
                  <a:txBody>
                    <a:bodyPr/>
                    <a:lstStyle/>
                    <a:p>
                      <a:pPr indent="0" lvl="0" marL="0" marR="0" rtl="0" algn="l">
                        <a:lnSpc>
                          <a:spcPct val="100000"/>
                        </a:lnSpc>
                        <a:spcBef>
                          <a:spcPts val="0"/>
                        </a:spcBef>
                        <a:spcAft>
                          <a:spcPts val="0"/>
                        </a:spcAft>
                        <a:buClr>
                          <a:srgbClr val="000000"/>
                        </a:buClr>
                        <a:buSzPts val="1800"/>
                        <a:buFont typeface="Arial"/>
                        <a:buNone/>
                      </a:pPr>
                      <a:r>
                        <a:rPr b="1" lang="en-US" sz="1800" u="none" cap="none" strike="noStrike"/>
                        <a:t>Gebied F: Pedagogie: Implementatie in de klas</a:t>
                      </a:r>
                      <a:endParaRPr b="1" sz="1800" u="none" cap="none" strike="noStrike"/>
                    </a:p>
                  </a:txBody>
                  <a:tcPr marT="0" marB="0" marR="0" marL="0"/>
                </a:tc>
                <a:tc hMerge="1"/>
                <a:tc>
                  <a:txBody>
                    <a:bodyPr/>
                    <a:lstStyle/>
                    <a:p>
                      <a:pPr indent="0" lvl="0" marL="0" marR="0" rtl="0" algn="l">
                        <a:lnSpc>
                          <a:spcPct val="100000"/>
                        </a:lnSpc>
                        <a:spcBef>
                          <a:spcPts val="0"/>
                        </a:spcBef>
                        <a:spcAft>
                          <a:spcPts val="0"/>
                        </a:spcAft>
                        <a:buClr>
                          <a:srgbClr val="000000"/>
                        </a:buClr>
                        <a:buSzPts val="1800"/>
                        <a:buFont typeface="Arial"/>
                        <a:buNone/>
                      </a:pPr>
                      <a:r>
                        <a:t/>
                      </a:r>
                      <a:endParaRPr b="1" sz="1800" u="none" cap="none" strike="noStrike"/>
                    </a:p>
                  </a:txBody>
                  <a:tcPr marT="0" marB="0" marR="0" marL="0"/>
                </a:tc>
              </a:tr>
              <a:tr h="491625">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F1</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Afstemmen op de behoeften van leerlingen</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Ik gebruik digitale technologieën om mijn lessen af te stemmen op de individuele behoeften van leerlingen.</a:t>
                      </a:r>
                      <a:endParaRPr sz="1800" u="none" cap="none" strike="noStrike"/>
                    </a:p>
                  </a:txBody>
                  <a:tcPr marT="0" marB="0" marR="0" marL="0"/>
                </a:tc>
              </a:tr>
              <a:tr h="491625">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F3</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Creativiteit stimuleren</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Ik gebruik digitale technologieën om de creativiteit van leerlingen te stimuleren.</a:t>
                      </a:r>
                      <a:endParaRPr sz="1800" u="none" cap="none" strike="noStrike"/>
                    </a:p>
                  </a:txBody>
                  <a:tcPr marT="0" marB="0" marR="0" marL="0"/>
                </a:tc>
              </a:tr>
              <a:tr h="491625">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F4</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Betrokken leerlingen</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Ik stel digitale leeractiviteiten in die leerlingen betrekken</a:t>
                      </a:r>
                      <a:endParaRPr sz="1800" u="none" cap="none" strike="noStrike"/>
                    </a:p>
                  </a:txBody>
                  <a:tcPr marT="0" marB="0" marR="0" marL="0"/>
                </a:tc>
              </a:tr>
              <a:tr h="491625">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F5</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Samenwerking tussen studenten</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Ik gebruik digitale technologieën om de samenwerking tussen studenten te vergemakkelijken</a:t>
                      </a:r>
                      <a:endParaRPr sz="1800" u="none" cap="none" strike="noStrike"/>
                    </a:p>
                  </a:txBody>
                  <a:tcPr marT="0" marB="0" marR="0" marL="0"/>
                </a:tc>
              </a:tr>
              <a:tr h="491625">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F6</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Vakoverschrijdende projecten</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Ik betrek leerlingen bij het gebruik van digitale technologieën in vakoverschrijdende projecten.</a:t>
                      </a:r>
                      <a:endParaRPr sz="1800" u="none" cap="none" strike="noStrike"/>
                    </a:p>
                  </a:txBody>
                  <a:tcPr marT="0" marB="0" marR="0" marL="0"/>
                </a:tc>
              </a:tr>
              <a:tr h="250275">
                <a:tc>
                  <a:txBody>
                    <a:bodyPr/>
                    <a:lstStyle/>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t/>
                      </a:r>
                      <a:endParaRPr b="1"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t/>
                      </a:r>
                      <a:endParaRPr b="1" sz="1800" u="none" cap="none" strike="noStrike"/>
                    </a:p>
                  </a:txBody>
                  <a:tcPr marT="0" marB="0" marR="0" marL="0"/>
                </a:tc>
              </a:tr>
              <a:tr h="245800">
                <a:tc gridSpan="2">
                  <a:txBody>
                    <a:bodyPr/>
                    <a:lstStyle/>
                    <a:p>
                      <a:pPr indent="0" lvl="0" marL="0" marR="0" rtl="0" algn="l">
                        <a:lnSpc>
                          <a:spcPct val="100000"/>
                        </a:lnSpc>
                        <a:spcBef>
                          <a:spcPts val="0"/>
                        </a:spcBef>
                        <a:spcAft>
                          <a:spcPts val="0"/>
                        </a:spcAft>
                        <a:buClr>
                          <a:srgbClr val="000000"/>
                        </a:buClr>
                        <a:buSzPts val="1800"/>
                        <a:buFont typeface="Arial"/>
                        <a:buNone/>
                      </a:pPr>
                      <a:r>
                        <a:rPr b="1" lang="en-US" sz="1800" u="none" cap="none" strike="noStrike"/>
                        <a:t>Gebied G: Beoordelingspraktijken</a:t>
                      </a:r>
                      <a:endParaRPr b="1" sz="1800" u="none" cap="none" strike="noStrike"/>
                    </a:p>
                  </a:txBody>
                  <a:tcPr marT="0" marB="0" marR="0" marL="0"/>
                </a:tc>
                <a:tc hMerge="1"/>
                <a:tc>
                  <a:txBody>
                    <a:bodyPr/>
                    <a:lstStyle/>
                    <a:p>
                      <a:pPr indent="0" lvl="0" marL="0" marR="0" rtl="0" algn="l">
                        <a:lnSpc>
                          <a:spcPct val="100000"/>
                        </a:lnSpc>
                        <a:spcBef>
                          <a:spcPts val="0"/>
                        </a:spcBef>
                        <a:spcAft>
                          <a:spcPts val="0"/>
                        </a:spcAft>
                        <a:buClr>
                          <a:srgbClr val="000000"/>
                        </a:buClr>
                        <a:buSzPts val="1800"/>
                        <a:buFont typeface="Arial"/>
                        <a:buNone/>
                      </a:pPr>
                      <a:r>
                        <a:t/>
                      </a:r>
                      <a:endParaRPr b="1" sz="1800" u="none" cap="none" strike="noStrike"/>
                    </a:p>
                  </a:txBody>
                  <a:tcPr marT="0" marB="0" marR="0" marL="0"/>
                </a:tc>
              </a:tr>
              <a:tr h="491625">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G1</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Vaardigheden beoordelen</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Ik gebruik digitale technologieën om de vaardigheden van leerlingen te beoordelen</a:t>
                      </a:r>
                      <a:endParaRPr sz="1800" u="none" cap="none" strike="noStrike"/>
                    </a:p>
                  </a:txBody>
                  <a:tcPr marT="0" marB="0" marR="0" marL="0"/>
                </a:tc>
              </a:tr>
              <a:tr h="491625">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G3</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Tijdige feedback</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Ik gebruik digitale technologieën om op tijd feedback te geven aan leerlingen</a:t>
                      </a:r>
                      <a:endParaRPr sz="1800" u="none" cap="none" strike="noStrike"/>
                    </a:p>
                  </a:txBody>
                  <a:tcPr marT="0" marB="0" marR="0" marL="0"/>
                </a:tc>
              </a:tr>
              <a:tr h="491625">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G5</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Zelfreflectie over leren</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Ik gebruik digitale technologieën om studenten te laten reflecteren op hun eigen leren.</a:t>
                      </a:r>
                      <a:endParaRPr sz="1800" u="none" cap="none" strike="noStrike"/>
                    </a:p>
                  </a:txBody>
                  <a:tcPr marT="0" marB="0" marR="0" marL="0"/>
                </a:tc>
              </a:tr>
              <a:tr h="491625">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G6</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Feedback aan andere studenten</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Ik gebruik digitale technologieën om leerlingen in staat te stellen feedback te geven op het werk van andere leerlingen</a:t>
                      </a:r>
                      <a:endParaRPr sz="1800" u="none" cap="none" strike="noStrike"/>
                    </a:p>
                  </a:txBody>
                  <a:tcPr marT="0" marB="0" marR="0" marL="0"/>
                </a:tc>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2" name="Shape 302"/>
        <p:cNvGrpSpPr/>
        <p:nvPr/>
      </p:nvGrpSpPr>
      <p:grpSpPr>
        <a:xfrm>
          <a:off x="0" y="0"/>
          <a:ext cx="0" cy="0"/>
          <a:chOff x="0" y="0"/>
          <a:chExt cx="0" cy="0"/>
        </a:xfrm>
      </p:grpSpPr>
      <p:sp>
        <p:nvSpPr>
          <p:cNvPr id="303" name="Google Shape;303;g347aa63ff27_0_250"/>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rtl="0" algn="l">
              <a:lnSpc>
                <a:spcPct val="90000"/>
              </a:lnSpc>
              <a:spcBef>
                <a:spcPts val="1000"/>
              </a:spcBef>
              <a:spcAft>
                <a:spcPts val="0"/>
              </a:spcAft>
              <a:buClr>
                <a:srgbClr val="000000"/>
              </a:buClr>
              <a:buSzPts val="2200"/>
              <a:buChar char="•"/>
            </a:pPr>
            <a:r>
              <a:rPr lang="en-US"/>
              <a:t>Zelfreflectieverslagen na (elke) les</a:t>
            </a:r>
            <a:endParaRPr/>
          </a:p>
          <a:p>
            <a:pPr indent="-342900" lvl="0" marL="571500" rtl="0" algn="l">
              <a:lnSpc>
                <a:spcPct val="90000"/>
              </a:lnSpc>
              <a:spcBef>
                <a:spcPts val="1000"/>
              </a:spcBef>
              <a:spcAft>
                <a:spcPts val="0"/>
              </a:spcAft>
              <a:buClr>
                <a:srgbClr val="000000"/>
              </a:buClr>
              <a:buSzPts val="2200"/>
              <a:buChar char="•"/>
            </a:pPr>
            <a:r>
              <a:rPr b="1" lang="en-US"/>
              <a:t>Ervaringen</a:t>
            </a:r>
            <a:r>
              <a:rPr lang="en-US"/>
              <a:t>, </a:t>
            </a:r>
            <a:r>
              <a:rPr b="1" lang="en-US"/>
              <a:t>beslissingen </a:t>
            </a:r>
            <a:r>
              <a:rPr lang="en-US"/>
              <a:t>en </a:t>
            </a:r>
            <a:r>
              <a:rPr b="1" lang="en-US"/>
              <a:t>resultaten in de klas </a:t>
            </a:r>
            <a:r>
              <a:rPr lang="en-US"/>
              <a:t>beschrijven</a:t>
            </a:r>
            <a:endParaRPr b="1"/>
          </a:p>
          <a:p>
            <a:pPr indent="-342900" lvl="0" marL="571500" rtl="0" algn="l">
              <a:lnSpc>
                <a:spcPct val="90000"/>
              </a:lnSpc>
              <a:spcBef>
                <a:spcPts val="1000"/>
              </a:spcBef>
              <a:spcAft>
                <a:spcPts val="0"/>
              </a:spcAft>
              <a:buClr>
                <a:srgbClr val="000000"/>
              </a:buClr>
              <a:buSzPts val="2200"/>
              <a:buChar char="•"/>
            </a:pPr>
            <a:r>
              <a:rPr lang="en-US"/>
              <a:t>Identificeren:</a:t>
            </a:r>
            <a:endParaRPr/>
          </a:p>
          <a:p>
            <a:pPr indent="-368300" lvl="1" marL="914400" rtl="0" algn="l">
              <a:lnSpc>
                <a:spcPct val="90000"/>
              </a:lnSpc>
              <a:spcBef>
                <a:spcPts val="500"/>
              </a:spcBef>
              <a:spcAft>
                <a:spcPts val="0"/>
              </a:spcAft>
              <a:buClr>
                <a:srgbClr val="000000"/>
              </a:buClr>
              <a:buSzPts val="1800"/>
              <a:buChar char="•"/>
            </a:pPr>
            <a:r>
              <a:rPr lang="en-US"/>
              <a:t>wat </a:t>
            </a:r>
            <a:r>
              <a:rPr b="1" lang="en-US"/>
              <a:t>ging goed</a:t>
            </a:r>
            <a:endParaRPr b="1"/>
          </a:p>
          <a:p>
            <a:pPr indent="-368300" lvl="1" marL="914400" rtl="0" algn="l">
              <a:lnSpc>
                <a:spcPct val="90000"/>
              </a:lnSpc>
              <a:spcBef>
                <a:spcPts val="500"/>
              </a:spcBef>
              <a:spcAft>
                <a:spcPts val="0"/>
              </a:spcAft>
              <a:buClr>
                <a:srgbClr val="000000"/>
              </a:buClr>
              <a:buSzPts val="1800"/>
              <a:buChar char="•"/>
            </a:pPr>
            <a:r>
              <a:rPr lang="en-US"/>
              <a:t>wat </a:t>
            </a:r>
            <a:r>
              <a:rPr b="1" lang="en-US"/>
              <a:t>kon worden verbeterd</a:t>
            </a:r>
            <a:endParaRPr b="1"/>
          </a:p>
          <a:p>
            <a:pPr indent="-368300" lvl="1" marL="914400" rtl="0" algn="l">
              <a:lnSpc>
                <a:spcPct val="90000"/>
              </a:lnSpc>
              <a:spcBef>
                <a:spcPts val="500"/>
              </a:spcBef>
              <a:spcAft>
                <a:spcPts val="0"/>
              </a:spcAft>
              <a:buClr>
                <a:srgbClr val="000000"/>
              </a:buClr>
              <a:buSzPts val="1800"/>
              <a:buChar char="•"/>
            </a:pPr>
            <a:r>
              <a:rPr b="1" lang="en-US"/>
              <a:t>hoe leerlingen reageerden</a:t>
            </a:r>
            <a:endParaRPr b="1"/>
          </a:p>
          <a:p>
            <a:pPr indent="-368300" lvl="1" marL="914400" rtl="0" algn="l">
              <a:lnSpc>
                <a:spcPct val="90000"/>
              </a:lnSpc>
              <a:spcBef>
                <a:spcPts val="500"/>
              </a:spcBef>
              <a:spcAft>
                <a:spcPts val="0"/>
              </a:spcAft>
              <a:buClr>
                <a:srgbClr val="000000"/>
              </a:buClr>
              <a:buSzPts val="1800"/>
              <a:buChar char="•"/>
            </a:pPr>
            <a:r>
              <a:rPr lang="en-US"/>
              <a:t>hoe </a:t>
            </a:r>
            <a:r>
              <a:rPr b="1" lang="en-US"/>
              <a:t>inclusief en boeiend </a:t>
            </a:r>
            <a:r>
              <a:rPr lang="en-US"/>
              <a:t>was de les</a:t>
            </a:r>
            <a:endParaRPr b="1"/>
          </a:p>
          <a:p>
            <a:pPr indent="-342900" lvl="0" marL="571500" rtl="0" algn="l">
              <a:lnSpc>
                <a:spcPct val="90000"/>
              </a:lnSpc>
              <a:spcBef>
                <a:spcPts val="1000"/>
              </a:spcBef>
              <a:spcAft>
                <a:spcPts val="0"/>
              </a:spcAft>
              <a:buClr>
                <a:srgbClr val="000000"/>
              </a:buClr>
              <a:buSzPts val="2200"/>
              <a:buChar char="•"/>
            </a:pPr>
            <a:r>
              <a:rPr lang="en-US"/>
              <a:t>Een paar bullets of meer gedetailleerde reflectie</a:t>
            </a:r>
            <a:endParaRPr/>
          </a:p>
          <a:p>
            <a:pPr indent="-342900" lvl="0" marL="571500" rtl="0" algn="l">
              <a:lnSpc>
                <a:spcPct val="90000"/>
              </a:lnSpc>
              <a:spcBef>
                <a:spcPts val="1000"/>
              </a:spcBef>
              <a:spcAft>
                <a:spcPts val="0"/>
              </a:spcAft>
              <a:buClr>
                <a:srgbClr val="000000"/>
              </a:buClr>
              <a:buSzPts val="2200"/>
              <a:buChar char="•"/>
            </a:pPr>
            <a:r>
              <a:rPr lang="en-US"/>
              <a:t>Vooral waardevol </a:t>
            </a:r>
            <a:r>
              <a:rPr b="1" lang="en-US"/>
              <a:t>in combinatie met rubrics of feedback van leerlingen</a:t>
            </a:r>
            <a:endParaRPr b="1"/>
          </a:p>
          <a:p>
            <a:pPr indent="-368300" lvl="1" marL="914400" rtl="0" algn="l">
              <a:lnSpc>
                <a:spcPct val="90000"/>
              </a:lnSpc>
              <a:spcBef>
                <a:spcPts val="500"/>
              </a:spcBef>
              <a:spcAft>
                <a:spcPts val="0"/>
              </a:spcAft>
              <a:buClr>
                <a:srgbClr val="000000"/>
              </a:buClr>
              <a:buSzPts val="1800"/>
              <a:buChar char="•"/>
            </a:pPr>
            <a:r>
              <a:rPr lang="en-US"/>
              <a:t>interne reflectie verbinden met externe inzichten</a:t>
            </a:r>
            <a:br>
              <a:rPr lang="en-US"/>
            </a:br>
            <a:endParaRPr/>
          </a:p>
          <a:p>
            <a:pPr indent="0" lvl="0" marL="0" rtl="0" algn="l">
              <a:lnSpc>
                <a:spcPct val="107916"/>
              </a:lnSpc>
              <a:spcBef>
                <a:spcPts val="0"/>
              </a:spcBef>
              <a:spcAft>
                <a:spcPts val="0"/>
              </a:spcAft>
              <a:buSzPts val="2200"/>
              <a:buNone/>
            </a:pPr>
            <a:r>
              <a:t/>
            </a:r>
            <a:endParaRPr sz="1200">
              <a:solidFill>
                <a:srgbClr val="000000"/>
              </a:solidFill>
            </a:endParaRPr>
          </a:p>
          <a:p>
            <a:pPr indent="0" lvl="0" marL="0" rtl="0" algn="l">
              <a:lnSpc>
                <a:spcPct val="90000"/>
              </a:lnSpc>
              <a:spcBef>
                <a:spcPts val="1000"/>
              </a:spcBef>
              <a:spcAft>
                <a:spcPts val="0"/>
              </a:spcAft>
              <a:buSzPts val="2200"/>
              <a:buNone/>
            </a:pPr>
            <a:r>
              <a:t/>
            </a:r>
            <a:endParaRPr/>
          </a:p>
        </p:txBody>
      </p:sp>
      <p:sp>
        <p:nvSpPr>
          <p:cNvPr id="304" name="Google Shape;304;g347aa63ff27_0_250"/>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Zelfevaluatie dagboeken / reflectie dagboeken</a:t>
            </a:r>
            <a:endParaRPr/>
          </a:p>
        </p:txBody>
      </p:sp>
      <p:pic>
        <p:nvPicPr>
          <p:cNvPr id="305" name="Google Shape;305;g347aa63ff27_0_250"/>
          <p:cNvPicPr preferRelativeResize="0"/>
          <p:nvPr/>
        </p:nvPicPr>
        <p:blipFill rotWithShape="1">
          <a:blip r:embed="rId3">
            <a:alphaModFix/>
          </a:blip>
          <a:srcRect b="23737" l="0" r="0" t="0"/>
          <a:stretch/>
        </p:blipFill>
        <p:spPr>
          <a:xfrm>
            <a:off x="8791901" y="3302525"/>
            <a:ext cx="2440724" cy="2791999"/>
          </a:xfrm>
          <a:prstGeom prst="rect">
            <a:avLst/>
          </a:prstGeom>
          <a:noFill/>
          <a:ln>
            <a:noFill/>
          </a:ln>
        </p:spPr>
      </p:pic>
      <p:sp>
        <p:nvSpPr>
          <p:cNvPr id="306" name="Google Shape;306;g347aa63ff27_0_250"/>
          <p:cNvSpPr txBox="1"/>
          <p:nvPr/>
        </p:nvSpPr>
        <p:spPr>
          <a:xfrm>
            <a:off x="9007825" y="6094525"/>
            <a:ext cx="2429400" cy="258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Bron: Freepik.com</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sp>
        <p:nvSpPr>
          <p:cNvPr id="312" name="Google Shape;312;g347aa63ff27_0_238"/>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2200"/>
              <a:buNone/>
            </a:pPr>
            <a:r>
              <a:t/>
            </a:r>
            <a:endParaRPr/>
          </a:p>
          <a:p>
            <a:pPr indent="-342900" lvl="0" marL="571500" rtl="0" algn="l">
              <a:lnSpc>
                <a:spcPct val="90000"/>
              </a:lnSpc>
              <a:spcBef>
                <a:spcPts val="500"/>
              </a:spcBef>
              <a:spcAft>
                <a:spcPts val="0"/>
              </a:spcAft>
              <a:buClr>
                <a:srgbClr val="000000"/>
              </a:buClr>
              <a:buSzPts val="2200"/>
              <a:buChar char="•"/>
            </a:pPr>
            <a:r>
              <a:rPr lang="en-US">
                <a:solidFill>
                  <a:schemeClr val="dk1"/>
                </a:solidFill>
              </a:rPr>
              <a:t>Helpt leerkrachten </a:t>
            </a:r>
            <a:r>
              <a:rPr b="1" lang="en-US">
                <a:solidFill>
                  <a:schemeClr val="dk1"/>
                </a:solidFill>
              </a:rPr>
              <a:t>dingen te zien die ze in realtime kunnen missen</a:t>
            </a:r>
            <a:endParaRPr/>
          </a:p>
          <a:p>
            <a:pPr indent="-368300" lvl="1" marL="914400" rtl="0" algn="l">
              <a:lnSpc>
                <a:spcPct val="90000"/>
              </a:lnSpc>
              <a:spcBef>
                <a:spcPts val="500"/>
              </a:spcBef>
              <a:spcAft>
                <a:spcPts val="0"/>
              </a:spcAft>
              <a:buSzPts val="1800"/>
              <a:buChar char="•"/>
            </a:pPr>
            <a:r>
              <a:rPr lang="en-US"/>
              <a:t>lichaamstaal</a:t>
            </a:r>
            <a:endParaRPr/>
          </a:p>
          <a:p>
            <a:pPr indent="-368300" lvl="1" marL="914400" rtl="0" algn="l">
              <a:lnSpc>
                <a:spcPct val="90000"/>
              </a:lnSpc>
              <a:spcBef>
                <a:spcPts val="500"/>
              </a:spcBef>
              <a:spcAft>
                <a:spcPts val="0"/>
              </a:spcAft>
              <a:buSzPts val="1800"/>
              <a:buChar char="•"/>
            </a:pPr>
            <a:r>
              <a:rPr lang="en-US"/>
              <a:t>betrokkenheid van leerlingen</a:t>
            </a:r>
            <a:endParaRPr/>
          </a:p>
          <a:p>
            <a:pPr indent="-368300" lvl="1" marL="914400" rtl="0" algn="l">
              <a:lnSpc>
                <a:spcPct val="90000"/>
              </a:lnSpc>
              <a:spcBef>
                <a:spcPts val="500"/>
              </a:spcBef>
              <a:spcAft>
                <a:spcPts val="0"/>
              </a:spcAft>
              <a:buSzPts val="1800"/>
              <a:buChar char="•"/>
            </a:pPr>
            <a:r>
              <a:rPr lang="en-US"/>
              <a:t>tijdmanagement</a:t>
            </a:r>
            <a:endParaRPr/>
          </a:p>
          <a:p>
            <a:pPr indent="-368300" lvl="1" marL="914400" rtl="0" algn="l">
              <a:lnSpc>
                <a:spcPct val="90000"/>
              </a:lnSpc>
              <a:spcBef>
                <a:spcPts val="500"/>
              </a:spcBef>
              <a:spcAft>
                <a:spcPts val="0"/>
              </a:spcAft>
              <a:buSzPts val="1800"/>
              <a:buChar char="•"/>
            </a:pPr>
            <a:r>
              <a:rPr lang="en-US"/>
              <a:t>duidelijkheid van uitleg</a:t>
            </a:r>
            <a:br>
              <a:rPr lang="en-US"/>
            </a:br>
            <a:endParaRPr/>
          </a:p>
          <a:p>
            <a:pPr indent="-342900" lvl="0" marL="571500" rtl="0" algn="l">
              <a:lnSpc>
                <a:spcPct val="90000"/>
              </a:lnSpc>
              <a:spcBef>
                <a:spcPts val="1000"/>
              </a:spcBef>
              <a:spcAft>
                <a:spcPts val="0"/>
              </a:spcAft>
              <a:buSzPts val="2200"/>
              <a:buChar char="•"/>
            </a:pPr>
            <a:r>
              <a:rPr lang="en-US"/>
              <a:t>Geeft een </a:t>
            </a:r>
            <a:r>
              <a:rPr b="1" lang="en-US"/>
              <a:t>nauwkeuriger beeld dan alleen geheugen</a:t>
            </a:r>
            <a:endParaRPr b="1"/>
          </a:p>
          <a:p>
            <a:pPr indent="-342900" lvl="0" marL="571500" rtl="0" algn="l">
              <a:lnSpc>
                <a:spcPct val="90000"/>
              </a:lnSpc>
              <a:spcBef>
                <a:spcPts val="1000"/>
              </a:spcBef>
              <a:spcAft>
                <a:spcPts val="0"/>
              </a:spcAft>
              <a:buSzPts val="2200"/>
              <a:buChar char="•"/>
            </a:pPr>
            <a:r>
              <a:rPr lang="en-US"/>
              <a:t>Stimuleert </a:t>
            </a:r>
            <a:r>
              <a:rPr b="1" lang="en-US"/>
              <a:t>reflectie</a:t>
            </a:r>
            <a:r>
              <a:rPr lang="en-US"/>
              <a:t>:</a:t>
            </a:r>
            <a:endParaRPr/>
          </a:p>
          <a:p>
            <a:pPr indent="-368300" lvl="1" marL="914400" marR="0" rtl="0" algn="l">
              <a:lnSpc>
                <a:spcPct val="90000"/>
              </a:lnSpc>
              <a:spcBef>
                <a:spcPts val="500"/>
              </a:spcBef>
              <a:spcAft>
                <a:spcPts val="0"/>
              </a:spcAft>
              <a:buSzPts val="1800"/>
              <a:buChar char="•"/>
            </a:pPr>
            <a:r>
              <a:rPr lang="en-US"/>
              <a:t>Wat ging goed?</a:t>
            </a:r>
            <a:endParaRPr/>
          </a:p>
          <a:p>
            <a:pPr indent="-368300" lvl="1" marL="914400" marR="0" rtl="0" algn="l">
              <a:lnSpc>
                <a:spcPct val="90000"/>
              </a:lnSpc>
              <a:spcBef>
                <a:spcPts val="500"/>
              </a:spcBef>
              <a:spcAft>
                <a:spcPts val="0"/>
              </a:spcAft>
              <a:buSzPts val="1800"/>
              <a:buChar char="•"/>
            </a:pPr>
            <a:r>
              <a:rPr lang="en-US"/>
              <a:t>Wat kan beter?</a:t>
            </a:r>
            <a:endParaRPr/>
          </a:p>
          <a:p>
            <a:pPr indent="-368300" lvl="1" marL="914400" marR="0" rtl="0" algn="l">
              <a:lnSpc>
                <a:spcPct val="90000"/>
              </a:lnSpc>
              <a:spcBef>
                <a:spcPts val="500"/>
              </a:spcBef>
              <a:spcAft>
                <a:spcPts val="0"/>
              </a:spcAft>
              <a:buSzPts val="1800"/>
              <a:buChar char="•"/>
            </a:pPr>
            <a:r>
              <a:rPr lang="en-US"/>
              <a:t>Hoe reageerden de leerlingen?</a:t>
            </a:r>
            <a:endParaRPr/>
          </a:p>
          <a:p>
            <a:pPr indent="-368300" lvl="1" marL="914400" marR="0" rtl="0" algn="l">
              <a:lnSpc>
                <a:spcPct val="90000"/>
              </a:lnSpc>
              <a:spcBef>
                <a:spcPts val="500"/>
              </a:spcBef>
              <a:spcAft>
                <a:spcPts val="0"/>
              </a:spcAft>
              <a:buSzPts val="1800"/>
              <a:buChar char="•"/>
            </a:pPr>
            <a:r>
              <a:rPr lang="en-US"/>
              <a:t>Was de les inclusief en boeiend?</a:t>
            </a:r>
            <a:endParaRPr sz="1200">
              <a:solidFill>
                <a:srgbClr val="000000"/>
              </a:solidFill>
            </a:endParaRPr>
          </a:p>
          <a:p>
            <a:pPr indent="0" lvl="0" marL="0" rtl="0" algn="l">
              <a:lnSpc>
                <a:spcPct val="90000"/>
              </a:lnSpc>
              <a:spcBef>
                <a:spcPts val="1000"/>
              </a:spcBef>
              <a:spcAft>
                <a:spcPts val="0"/>
              </a:spcAft>
              <a:buSzPts val="2200"/>
              <a:buNone/>
            </a:pPr>
            <a:r>
              <a:t/>
            </a:r>
            <a:endParaRPr/>
          </a:p>
        </p:txBody>
      </p:sp>
      <p:sp>
        <p:nvSpPr>
          <p:cNvPr id="313" name="Google Shape;313;g347aa63ff27_0_238"/>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Zelfevaluatie door video-opname en -weergave</a:t>
            </a:r>
            <a:endParaRPr/>
          </a:p>
        </p:txBody>
      </p:sp>
      <p:pic>
        <p:nvPicPr>
          <p:cNvPr id="314" name="Google Shape;314;g347aa63ff27_0_238"/>
          <p:cNvPicPr preferRelativeResize="0"/>
          <p:nvPr/>
        </p:nvPicPr>
        <p:blipFill rotWithShape="1">
          <a:blip r:embed="rId3">
            <a:alphaModFix amt="99000"/>
          </a:blip>
          <a:srcRect b="4761" l="0" r="0" t="0"/>
          <a:stretch/>
        </p:blipFill>
        <p:spPr>
          <a:xfrm flipH="1">
            <a:off x="8096200" y="1936675"/>
            <a:ext cx="3026900" cy="4324124"/>
          </a:xfrm>
          <a:prstGeom prst="rect">
            <a:avLst/>
          </a:prstGeom>
          <a:noFill/>
          <a:ln>
            <a:noFill/>
          </a:ln>
        </p:spPr>
      </p:pic>
      <p:sp>
        <p:nvSpPr>
          <p:cNvPr id="315" name="Google Shape;315;g347aa63ff27_0_238"/>
          <p:cNvSpPr txBox="1"/>
          <p:nvPr/>
        </p:nvSpPr>
        <p:spPr>
          <a:xfrm>
            <a:off x="8663875" y="5976575"/>
            <a:ext cx="2343300" cy="365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Bron: Freepik.com</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0" name="Shape 320"/>
        <p:cNvGrpSpPr/>
        <p:nvPr/>
      </p:nvGrpSpPr>
      <p:grpSpPr>
        <a:xfrm>
          <a:off x="0" y="0"/>
          <a:ext cx="0" cy="0"/>
          <a:chOff x="0" y="0"/>
          <a:chExt cx="0" cy="0"/>
        </a:xfrm>
      </p:grpSpPr>
      <p:sp>
        <p:nvSpPr>
          <p:cNvPr id="321" name="Google Shape;321;g347aa63ff27_0_277"/>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rtl="0" algn="l">
              <a:lnSpc>
                <a:spcPct val="90000"/>
              </a:lnSpc>
              <a:spcBef>
                <a:spcPts val="1000"/>
              </a:spcBef>
              <a:spcAft>
                <a:spcPts val="0"/>
              </a:spcAft>
              <a:buClr>
                <a:srgbClr val="000000"/>
              </a:buClr>
              <a:buSzPts val="2200"/>
              <a:buChar char="•"/>
            </a:pPr>
            <a:r>
              <a:rPr lang="en-US"/>
              <a:t>Procedure:</a:t>
            </a:r>
            <a:endParaRPr/>
          </a:p>
          <a:p>
            <a:pPr indent="-368300" lvl="1" marL="914400" rtl="0" algn="l">
              <a:lnSpc>
                <a:spcPct val="90000"/>
              </a:lnSpc>
              <a:spcBef>
                <a:spcPts val="500"/>
              </a:spcBef>
              <a:spcAft>
                <a:spcPts val="0"/>
              </a:spcAft>
              <a:buClr>
                <a:srgbClr val="000000"/>
              </a:buClr>
              <a:buSzPts val="1800"/>
              <a:buAutoNum type="arabicPeriod"/>
            </a:pPr>
            <a:r>
              <a:rPr b="1" lang="en-US"/>
              <a:t>Een volledige of gedeeltelijke les opnemen</a:t>
            </a:r>
            <a:endParaRPr/>
          </a:p>
          <a:p>
            <a:pPr indent="-368300" lvl="2" marL="1371600" rtl="0" algn="l">
              <a:lnSpc>
                <a:spcPct val="90000"/>
              </a:lnSpc>
              <a:spcBef>
                <a:spcPts val="500"/>
              </a:spcBef>
              <a:spcAft>
                <a:spcPts val="0"/>
              </a:spcAft>
              <a:buClr>
                <a:srgbClr val="000000"/>
              </a:buClr>
              <a:buSzPts val="1440"/>
              <a:buChar char="•"/>
            </a:pPr>
            <a:r>
              <a:rPr lang="en-US"/>
              <a:t>met toestemming van leerling/voogd indien nodig</a:t>
            </a:r>
            <a:endParaRPr/>
          </a:p>
          <a:p>
            <a:pPr indent="-368300" lvl="1" marL="914400" rtl="0" algn="l">
              <a:lnSpc>
                <a:spcPct val="90000"/>
              </a:lnSpc>
              <a:spcBef>
                <a:spcPts val="500"/>
              </a:spcBef>
              <a:spcAft>
                <a:spcPts val="0"/>
              </a:spcAft>
              <a:buClr>
                <a:srgbClr val="000000"/>
              </a:buClr>
              <a:buSzPts val="1800"/>
              <a:buAutoNum type="arabicPeriod"/>
            </a:pPr>
            <a:r>
              <a:rPr b="1" lang="en-US"/>
              <a:t>Bepaal een aandachtsgebied</a:t>
            </a:r>
            <a:endParaRPr b="1"/>
          </a:p>
          <a:p>
            <a:pPr indent="-368300" lvl="2" marL="1371600" rtl="0" algn="l">
              <a:lnSpc>
                <a:spcPct val="90000"/>
              </a:lnSpc>
              <a:spcBef>
                <a:spcPts val="500"/>
              </a:spcBef>
              <a:spcAft>
                <a:spcPts val="0"/>
              </a:spcAft>
              <a:buClr>
                <a:srgbClr val="000000"/>
              </a:buClr>
              <a:buSzPts val="1440"/>
              <a:buChar char="•"/>
            </a:pPr>
            <a:r>
              <a:rPr lang="en-US"/>
              <a:t>bijv. vraagtechnieken, betrokkenheid van leerlingen, duidelijkheid</a:t>
            </a:r>
            <a:endParaRPr/>
          </a:p>
          <a:p>
            <a:pPr indent="-368300" lvl="1" marL="914400" rtl="0" algn="l">
              <a:lnSpc>
                <a:spcPct val="90000"/>
              </a:lnSpc>
              <a:spcBef>
                <a:spcPts val="500"/>
              </a:spcBef>
              <a:spcAft>
                <a:spcPts val="0"/>
              </a:spcAft>
              <a:buClr>
                <a:srgbClr val="000000"/>
              </a:buClr>
              <a:buSzPts val="1800"/>
              <a:buAutoNum type="arabicPeriod"/>
            </a:pPr>
            <a:r>
              <a:rPr b="1" lang="en-US"/>
              <a:t>Bekijk de video</a:t>
            </a:r>
            <a:endParaRPr b="1"/>
          </a:p>
          <a:p>
            <a:pPr indent="-368300" lvl="2" marL="1371600" rtl="0" algn="l">
              <a:lnSpc>
                <a:spcPct val="90000"/>
              </a:lnSpc>
              <a:spcBef>
                <a:spcPts val="500"/>
              </a:spcBef>
              <a:spcAft>
                <a:spcPts val="0"/>
              </a:spcAft>
              <a:buClr>
                <a:srgbClr val="000000"/>
              </a:buClr>
              <a:buSzPts val="1440"/>
              <a:buChar char="•"/>
            </a:pPr>
            <a:r>
              <a:rPr lang="en-US"/>
              <a:t>met specifieke vragen in gedachten</a:t>
            </a:r>
            <a:endParaRPr/>
          </a:p>
          <a:p>
            <a:pPr indent="-368300" lvl="1" marL="914400" rtl="0" algn="l">
              <a:lnSpc>
                <a:spcPct val="90000"/>
              </a:lnSpc>
              <a:spcBef>
                <a:spcPts val="500"/>
              </a:spcBef>
              <a:spcAft>
                <a:spcPts val="0"/>
              </a:spcAft>
              <a:buClr>
                <a:srgbClr val="000000"/>
              </a:buClr>
              <a:buSzPts val="1800"/>
              <a:buAutoNum type="arabicPeriod"/>
            </a:pPr>
            <a:r>
              <a:rPr b="1" lang="en-US"/>
              <a:t>Maak aantekeningen</a:t>
            </a:r>
            <a:endParaRPr b="1"/>
          </a:p>
          <a:p>
            <a:pPr indent="-368300" lvl="2" marL="1371600" rtl="0" algn="l">
              <a:lnSpc>
                <a:spcPct val="90000"/>
              </a:lnSpc>
              <a:spcBef>
                <a:spcPts val="500"/>
              </a:spcBef>
              <a:spcAft>
                <a:spcPts val="0"/>
              </a:spcAft>
              <a:buClr>
                <a:srgbClr val="000000"/>
              </a:buClr>
              <a:buSzPts val="1440"/>
              <a:buChar char="•"/>
            </a:pPr>
            <a:r>
              <a:rPr lang="en-US"/>
              <a:t>of gebruik een rubric voor gestructureerde reflectie</a:t>
            </a:r>
            <a:endParaRPr/>
          </a:p>
          <a:p>
            <a:pPr indent="-368300" lvl="1" marL="914400" rtl="0" algn="l">
              <a:lnSpc>
                <a:spcPct val="90000"/>
              </a:lnSpc>
              <a:spcBef>
                <a:spcPts val="500"/>
              </a:spcBef>
              <a:spcAft>
                <a:spcPts val="0"/>
              </a:spcAft>
              <a:buClr>
                <a:srgbClr val="000000"/>
              </a:buClr>
              <a:buSzPts val="1800"/>
              <a:buAutoNum type="arabicPeriod"/>
            </a:pPr>
            <a:r>
              <a:rPr b="1" lang="en-US"/>
              <a:t>Vergelijk </a:t>
            </a:r>
            <a:r>
              <a:rPr lang="en-US"/>
              <a:t>meerdere </a:t>
            </a:r>
            <a:r>
              <a:rPr b="1" lang="en-US"/>
              <a:t>opnames in de loop van de tijd</a:t>
            </a:r>
            <a:endParaRPr b="1"/>
          </a:p>
          <a:p>
            <a:pPr indent="-368300" lvl="2" marL="1371600" rtl="0" algn="l">
              <a:lnSpc>
                <a:spcPct val="90000"/>
              </a:lnSpc>
              <a:spcBef>
                <a:spcPts val="500"/>
              </a:spcBef>
              <a:spcAft>
                <a:spcPts val="0"/>
              </a:spcAft>
              <a:buClr>
                <a:srgbClr val="000000"/>
              </a:buClr>
              <a:buSzPts val="1440"/>
              <a:buChar char="•"/>
            </a:pPr>
            <a:r>
              <a:rPr lang="en-US"/>
              <a:t>om groei en patronen te identificeren</a:t>
            </a:r>
            <a:endParaRPr/>
          </a:p>
          <a:p>
            <a:pPr indent="0" lvl="0" marL="0" rtl="0" algn="l">
              <a:lnSpc>
                <a:spcPct val="90000"/>
              </a:lnSpc>
              <a:spcBef>
                <a:spcPts val="1000"/>
              </a:spcBef>
              <a:spcAft>
                <a:spcPts val="0"/>
              </a:spcAft>
              <a:buSzPts val="2200"/>
              <a:buNone/>
            </a:pPr>
            <a:r>
              <a:t/>
            </a:r>
            <a:endParaRPr/>
          </a:p>
          <a:p>
            <a:pPr indent="0" lvl="0" marL="0" rtl="0" algn="l">
              <a:lnSpc>
                <a:spcPct val="90000"/>
              </a:lnSpc>
              <a:spcBef>
                <a:spcPts val="1000"/>
              </a:spcBef>
              <a:spcAft>
                <a:spcPts val="0"/>
              </a:spcAft>
              <a:buSzPts val="2200"/>
              <a:buNone/>
            </a:pPr>
            <a:r>
              <a:t/>
            </a:r>
            <a:endParaRPr sz="1200">
              <a:solidFill>
                <a:srgbClr val="000000"/>
              </a:solidFill>
            </a:endParaRPr>
          </a:p>
          <a:p>
            <a:pPr indent="0" lvl="0" marL="0" rtl="0" algn="l">
              <a:lnSpc>
                <a:spcPct val="90000"/>
              </a:lnSpc>
              <a:spcBef>
                <a:spcPts val="1000"/>
              </a:spcBef>
              <a:spcAft>
                <a:spcPts val="0"/>
              </a:spcAft>
              <a:buSzPts val="2200"/>
              <a:buNone/>
            </a:pPr>
            <a:r>
              <a:t/>
            </a:r>
            <a:endParaRPr/>
          </a:p>
        </p:txBody>
      </p:sp>
      <p:sp>
        <p:nvSpPr>
          <p:cNvPr id="322" name="Google Shape;322;g347aa63ff27_0_27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Video opnemen en afspelen - belangrijkste stappen</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7" name="Shape 327"/>
        <p:cNvGrpSpPr/>
        <p:nvPr/>
      </p:nvGrpSpPr>
      <p:grpSpPr>
        <a:xfrm>
          <a:off x="0" y="0"/>
          <a:ext cx="0" cy="0"/>
          <a:chOff x="0" y="0"/>
          <a:chExt cx="0" cy="0"/>
        </a:xfrm>
      </p:grpSpPr>
      <p:sp>
        <p:nvSpPr>
          <p:cNvPr id="328" name="Google Shape;328;g342fdc50bc8_0_21"/>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marR="0" rtl="0" algn="l">
              <a:lnSpc>
                <a:spcPct val="90000"/>
              </a:lnSpc>
              <a:spcBef>
                <a:spcPts val="0"/>
              </a:spcBef>
              <a:spcAft>
                <a:spcPts val="0"/>
              </a:spcAft>
              <a:buSzPts val="3800"/>
              <a:buNone/>
            </a:pPr>
            <a:r>
              <a:rPr lang="en-US"/>
              <a:t>Belemmeringen en strategieën voor effectieve zelfevaluatie</a:t>
            </a:r>
            <a:endParaRPr sz="3400"/>
          </a:p>
        </p:txBody>
      </p:sp>
      <p:sp>
        <p:nvSpPr>
          <p:cNvPr id="329" name="Google Shape;329;g342fdc50bc8_0_21"/>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2200"/>
              <a:buNone/>
            </a:pPr>
            <a:r>
              <a:t/>
            </a:r>
            <a:endParaRPr/>
          </a:p>
        </p:txBody>
      </p:sp>
      <p:graphicFrame>
        <p:nvGraphicFramePr>
          <p:cNvPr id="330" name="Google Shape;330;g342fdc50bc8_0_21"/>
          <p:cNvGraphicFramePr/>
          <p:nvPr/>
        </p:nvGraphicFramePr>
        <p:xfrm>
          <a:off x="818475" y="1761675"/>
          <a:ext cx="3000000" cy="3000000"/>
        </p:xfrm>
        <a:graphic>
          <a:graphicData uri="http://schemas.openxmlformats.org/drawingml/2006/table">
            <a:tbl>
              <a:tblPr>
                <a:noFill/>
                <a:tableStyleId>{3AAF0560-E660-4C0B-9CF7-3F30BD40B421}</a:tableStyleId>
              </a:tblPr>
              <a:tblGrid>
                <a:gridCol w="5143500"/>
                <a:gridCol w="5143500"/>
              </a:tblGrid>
              <a:tr h="381000">
                <a:tc>
                  <a:txBody>
                    <a:bodyPr/>
                    <a:lstStyle/>
                    <a:p>
                      <a:pPr indent="0" lvl="0" marL="0" marR="0" rtl="0" algn="l">
                        <a:lnSpc>
                          <a:spcPct val="100000"/>
                        </a:lnSpc>
                        <a:spcBef>
                          <a:spcPts val="0"/>
                        </a:spcBef>
                        <a:spcAft>
                          <a:spcPts val="0"/>
                        </a:spcAft>
                        <a:buClr>
                          <a:srgbClr val="000000"/>
                        </a:buClr>
                        <a:buSzPts val="1800"/>
                        <a:buFont typeface="Arial"/>
                        <a:buNone/>
                      </a:pPr>
                      <a:r>
                        <a:rPr b="1" lang="en-US" sz="1800" u="none" cap="none" strike="noStrike">
                          <a:solidFill>
                            <a:srgbClr val="FFFFFF"/>
                          </a:solidFill>
                        </a:rPr>
                        <a:t>Belemmering</a:t>
                      </a:r>
                      <a:endParaRPr b="1" sz="1800" u="none" cap="none" strike="noStrike">
                        <a:solidFill>
                          <a:srgbClr val="FFFFFF"/>
                        </a:solidFill>
                      </a:endParaRPr>
                    </a:p>
                  </a:txBody>
                  <a:tcPr marT="91425" marB="91425" marR="91425" marL="91425">
                    <a:solidFill>
                      <a:schemeClr val="accent3"/>
                    </a:solidFill>
                  </a:tcPr>
                </a:tc>
                <a:tc>
                  <a:txBody>
                    <a:bodyPr/>
                    <a:lstStyle/>
                    <a:p>
                      <a:pPr indent="0" lvl="0" marL="0" marR="0" rtl="0" algn="l">
                        <a:lnSpc>
                          <a:spcPct val="100000"/>
                        </a:lnSpc>
                        <a:spcBef>
                          <a:spcPts val="0"/>
                        </a:spcBef>
                        <a:spcAft>
                          <a:spcPts val="0"/>
                        </a:spcAft>
                        <a:buClr>
                          <a:srgbClr val="000000"/>
                        </a:buClr>
                        <a:buSzPts val="1800"/>
                        <a:buFont typeface="Arial"/>
                        <a:buNone/>
                      </a:pPr>
                      <a:r>
                        <a:rPr b="1" lang="en-US" sz="1800" u="none" cap="none" strike="noStrike">
                          <a:solidFill>
                            <a:srgbClr val="FFFFFF"/>
                          </a:solidFill>
                        </a:rPr>
                        <a:t>Strategie</a:t>
                      </a:r>
                      <a:endParaRPr b="1" sz="1800" u="none" cap="none" strike="noStrike">
                        <a:solidFill>
                          <a:srgbClr val="FFFFFF"/>
                        </a:solidFill>
                      </a:endParaRPr>
                    </a:p>
                  </a:txBody>
                  <a:tcPr marT="91425" marB="91425" marR="91425" marL="91425">
                    <a:solidFill>
                      <a:schemeClr val="accent3"/>
                    </a:solidFill>
                  </a:tcPr>
                </a:tc>
              </a:tr>
              <a:tr h="381000">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Gebrek aan tijd</a:t>
                      </a:r>
                      <a:endParaRPr sz="18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Korte, gestructureerde reflectiemomenten gebruiken; inbouwen in planningsroutines</a:t>
                      </a:r>
                      <a:endParaRPr sz="1800" u="none" cap="none" strike="noStrike"/>
                    </a:p>
                  </a:txBody>
                  <a:tcPr marT="91425" marB="91425" marR="91425" marL="91425"/>
                </a:tc>
              </a:tr>
              <a:tr h="381000">
                <a:tc>
                  <a:txBody>
                    <a:bodyPr/>
                    <a:lstStyle/>
                    <a:p>
                      <a:pPr indent="0" lvl="0" marL="0" marR="0" rtl="0" algn="l">
                        <a:lnSpc>
                          <a:spcPct val="115000"/>
                        </a:lnSpc>
                        <a:spcBef>
                          <a:spcPts val="0"/>
                        </a:spcBef>
                        <a:spcAft>
                          <a:spcPts val="0"/>
                        </a:spcAft>
                        <a:buClr>
                          <a:srgbClr val="000000"/>
                        </a:buClr>
                        <a:buSzPts val="1800"/>
                        <a:buFont typeface="Arial"/>
                        <a:buNone/>
                      </a:pPr>
                      <a:r>
                        <a:rPr lang="en-US" sz="1800" u="none" cap="none" strike="noStrike"/>
                        <a:t>Angst voor kritiek of mislukking</a:t>
                      </a:r>
                      <a:endParaRPr sz="1800" u="none" cap="none" strike="noStrike"/>
                    </a:p>
                  </a:txBody>
                  <a:tcPr marT="91425" marB="91425" marR="91425" marL="91425"/>
                </a:tc>
                <a:tc>
                  <a:txBody>
                    <a:bodyPr/>
                    <a:lstStyle/>
                    <a:p>
                      <a:pPr indent="0" lvl="0" marL="0" marR="0" rtl="0" algn="l">
                        <a:lnSpc>
                          <a:spcPct val="115000"/>
                        </a:lnSpc>
                        <a:spcBef>
                          <a:spcPts val="0"/>
                        </a:spcBef>
                        <a:spcAft>
                          <a:spcPts val="0"/>
                        </a:spcAft>
                        <a:buClr>
                          <a:srgbClr val="000000"/>
                        </a:buClr>
                        <a:buSzPts val="1800"/>
                        <a:buFont typeface="Arial"/>
                        <a:buNone/>
                      </a:pPr>
                      <a:r>
                        <a:rPr lang="en-US" sz="1800" u="none" cap="none" strike="noStrike"/>
                        <a:t>Frame zelfevaluatie als groeigericht, niet veroordelend</a:t>
                      </a:r>
                      <a:endParaRPr sz="1800" u="none" cap="none" strike="noStrike"/>
                    </a:p>
                  </a:txBody>
                  <a:tcPr marT="91425" marB="91425" marR="91425" marL="91425"/>
                </a:tc>
              </a:tr>
              <a:tr h="381000">
                <a:tc>
                  <a:txBody>
                    <a:bodyPr/>
                    <a:lstStyle/>
                    <a:p>
                      <a:pPr indent="0" lvl="0" marL="0" marR="0" rtl="0" algn="l">
                        <a:lnSpc>
                          <a:spcPct val="115000"/>
                        </a:lnSpc>
                        <a:spcBef>
                          <a:spcPts val="0"/>
                        </a:spcBef>
                        <a:spcAft>
                          <a:spcPts val="0"/>
                        </a:spcAft>
                        <a:buClr>
                          <a:srgbClr val="000000"/>
                        </a:buClr>
                        <a:buSzPts val="1800"/>
                        <a:buFont typeface="Arial"/>
                        <a:buNone/>
                      </a:pPr>
                      <a:r>
                        <a:rPr lang="en-US" sz="1800" u="none" cap="none" strike="noStrike"/>
                        <a:t>Onduidelijke doelen of criteria</a:t>
                      </a:r>
                      <a:endParaRPr sz="1800" u="none" cap="none" strike="noStrike"/>
                    </a:p>
                  </a:txBody>
                  <a:tcPr marT="91425" marB="91425" marR="91425" marL="91425"/>
                </a:tc>
                <a:tc>
                  <a:txBody>
                    <a:bodyPr/>
                    <a:lstStyle/>
                    <a:p>
                      <a:pPr indent="0" lvl="0" marL="0" marR="0" rtl="0" algn="l">
                        <a:lnSpc>
                          <a:spcPct val="115000"/>
                        </a:lnSpc>
                        <a:spcBef>
                          <a:spcPts val="0"/>
                        </a:spcBef>
                        <a:spcAft>
                          <a:spcPts val="0"/>
                        </a:spcAft>
                        <a:buClr>
                          <a:srgbClr val="000000"/>
                        </a:buClr>
                        <a:buSzPts val="1800"/>
                        <a:buFont typeface="Arial"/>
                        <a:buNone/>
                      </a:pPr>
                      <a:r>
                        <a:rPr lang="en-US" sz="1800" u="none" cap="none" strike="noStrike"/>
                        <a:t>Gebruik een raamwerk zoals TINKER voor structuur en duidelijkheid</a:t>
                      </a:r>
                      <a:endParaRPr sz="1800" u="none" cap="none" strike="noStrike"/>
                    </a:p>
                  </a:txBody>
                  <a:tcPr marT="91425" marB="91425" marR="91425" marL="91425"/>
                </a:tc>
              </a:tr>
              <a:tr h="381000">
                <a:tc>
                  <a:txBody>
                    <a:bodyPr/>
                    <a:lstStyle/>
                    <a:p>
                      <a:pPr indent="0" lvl="0" marL="0" marR="0" rtl="0" algn="l">
                        <a:lnSpc>
                          <a:spcPct val="115000"/>
                        </a:lnSpc>
                        <a:spcBef>
                          <a:spcPts val="0"/>
                        </a:spcBef>
                        <a:spcAft>
                          <a:spcPts val="0"/>
                        </a:spcAft>
                        <a:buClr>
                          <a:srgbClr val="000000"/>
                        </a:buClr>
                        <a:buSzPts val="1800"/>
                        <a:buFont typeface="Arial"/>
                        <a:buNone/>
                      </a:pPr>
                      <a:r>
                        <a:rPr lang="en-US" sz="1800" u="none" cap="none" strike="noStrike"/>
                        <a:t>Moeite om objectief te zijn</a:t>
                      </a:r>
                      <a:endParaRPr sz="1800" u="none" cap="none" strike="noStrike"/>
                    </a:p>
                  </a:txBody>
                  <a:tcPr marT="91425" marB="91425" marR="91425" marL="91425"/>
                </a:tc>
                <a:tc>
                  <a:txBody>
                    <a:bodyPr/>
                    <a:lstStyle/>
                    <a:p>
                      <a:pPr indent="0" lvl="0" marL="0" marR="0" rtl="0" algn="l">
                        <a:lnSpc>
                          <a:spcPct val="115000"/>
                        </a:lnSpc>
                        <a:spcBef>
                          <a:spcPts val="0"/>
                        </a:spcBef>
                        <a:spcAft>
                          <a:spcPts val="0"/>
                        </a:spcAft>
                        <a:buClr>
                          <a:srgbClr val="000000"/>
                        </a:buClr>
                        <a:buSzPts val="1800"/>
                        <a:buFont typeface="Arial"/>
                        <a:buNone/>
                      </a:pPr>
                      <a:r>
                        <a:rPr lang="en-US" sz="1800" u="none" cap="none" strike="noStrike"/>
                        <a:t>Aanvullen met feedback van studenten of collega's</a:t>
                      </a:r>
                      <a:endParaRPr sz="1800" u="none" cap="none" strike="noStrike"/>
                    </a:p>
                  </a:txBody>
                  <a:tcPr marT="91425" marB="91425" marR="91425" marL="91425"/>
                </a:tc>
              </a:tr>
              <a:tr h="381000">
                <a:tc>
                  <a:txBody>
                    <a:bodyPr/>
                    <a:lstStyle/>
                    <a:p>
                      <a:pPr indent="0" lvl="0" marL="0" marR="0" rtl="0" algn="l">
                        <a:lnSpc>
                          <a:spcPct val="115000"/>
                        </a:lnSpc>
                        <a:spcBef>
                          <a:spcPts val="0"/>
                        </a:spcBef>
                        <a:spcAft>
                          <a:spcPts val="0"/>
                        </a:spcAft>
                        <a:buClr>
                          <a:srgbClr val="000000"/>
                        </a:buClr>
                        <a:buSzPts val="1800"/>
                        <a:buFont typeface="Arial"/>
                        <a:buNone/>
                      </a:pPr>
                      <a:r>
                        <a:rPr lang="en-US" sz="1800" u="none" cap="none" strike="noStrike"/>
                        <a:t>Gebrek aan opvolging van inzichten</a:t>
                      </a:r>
                      <a:endParaRPr sz="18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Stel kleine, slimme doelen en herbekijk ze wekelijks of maandelijks</a:t>
                      </a:r>
                      <a:endParaRPr sz="1800" u="none" cap="none" strike="noStrike"/>
                    </a:p>
                  </a:txBody>
                  <a:tcPr marT="91425" marB="91425" marR="91425" marL="91425"/>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p5"/>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Leerresultaten</a:t>
            </a:r>
            <a:endParaRPr/>
          </a:p>
        </p:txBody>
      </p:sp>
      <p:sp>
        <p:nvSpPr>
          <p:cNvPr id="97" name="Google Shape;97;p5"/>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p>
            <a:pPr indent="-342900" lvl="0" marL="571500" rtl="0" algn="l">
              <a:lnSpc>
                <a:spcPct val="90000"/>
              </a:lnSpc>
              <a:spcBef>
                <a:spcPts val="1000"/>
              </a:spcBef>
              <a:spcAft>
                <a:spcPts val="0"/>
              </a:spcAft>
              <a:buSzPts val="2200"/>
              <a:buChar char="•"/>
            </a:pPr>
            <a:r>
              <a:rPr lang="en-US"/>
              <a:t>Aan het eind van deze module zijn docenten in staat om</a:t>
            </a:r>
            <a:br>
              <a:rPr lang="en-US"/>
            </a:br>
            <a:endParaRPr/>
          </a:p>
          <a:p>
            <a:pPr indent="-368300" lvl="0" marL="914400" rtl="0" algn="l">
              <a:lnSpc>
                <a:spcPct val="100000"/>
              </a:lnSpc>
              <a:spcBef>
                <a:spcPts val="0"/>
              </a:spcBef>
              <a:spcAft>
                <a:spcPts val="0"/>
              </a:spcAft>
              <a:buSzPts val="2200"/>
              <a:buChar char="•"/>
            </a:pPr>
            <a:r>
              <a:rPr lang="en-US"/>
              <a:t>Zelfreflectie uitvoeren op hun onderwijspraktijk met behulp van</a:t>
            </a:r>
            <a:endParaRPr/>
          </a:p>
          <a:p>
            <a:pPr indent="-342900" lvl="1" marL="1371600" rtl="0" algn="l">
              <a:lnSpc>
                <a:spcPct val="100000"/>
              </a:lnSpc>
              <a:spcBef>
                <a:spcPts val="0"/>
              </a:spcBef>
              <a:spcAft>
                <a:spcPts val="0"/>
              </a:spcAft>
              <a:buSzPts val="1800"/>
              <a:buChar char="•"/>
            </a:pPr>
            <a:r>
              <a:rPr lang="en-US"/>
              <a:t>rubrics,</a:t>
            </a:r>
            <a:endParaRPr/>
          </a:p>
          <a:p>
            <a:pPr indent="-342900" lvl="1" marL="1371600" rtl="0" algn="l">
              <a:lnSpc>
                <a:spcPct val="100000"/>
              </a:lnSpc>
              <a:spcBef>
                <a:spcPts val="0"/>
              </a:spcBef>
              <a:spcAft>
                <a:spcPts val="0"/>
              </a:spcAft>
              <a:buSzPts val="1800"/>
              <a:buChar char="•"/>
            </a:pPr>
            <a:r>
              <a:rPr lang="en-US"/>
              <a:t>zelfreflectie dagboek, en</a:t>
            </a:r>
            <a:endParaRPr/>
          </a:p>
          <a:p>
            <a:pPr indent="-342900" lvl="1" marL="1371600" rtl="0" algn="l">
              <a:lnSpc>
                <a:spcPct val="100000"/>
              </a:lnSpc>
              <a:spcBef>
                <a:spcPts val="0"/>
              </a:spcBef>
              <a:spcAft>
                <a:spcPts val="0"/>
              </a:spcAft>
              <a:buSzPts val="1800"/>
              <a:buChar char="•"/>
            </a:pPr>
            <a:r>
              <a:rPr lang="en-US"/>
              <a:t>video-opname/-weergave</a:t>
            </a:r>
            <a:br>
              <a:rPr lang="en-US"/>
            </a:br>
            <a:endParaRPr/>
          </a:p>
          <a:p>
            <a:pPr indent="-368300" lvl="0" marL="914400" rtl="0" algn="l">
              <a:lnSpc>
                <a:spcPct val="100000"/>
              </a:lnSpc>
              <a:spcBef>
                <a:spcPts val="0"/>
              </a:spcBef>
              <a:spcAft>
                <a:spcPts val="0"/>
              </a:spcAft>
              <a:buSzPts val="2200"/>
              <a:buChar char="•"/>
            </a:pPr>
            <a:r>
              <a:rPr lang="en-US"/>
              <a:t>Gebruik kant-en-klare rubrics voor het evalueren van onderwijspraktijken</a:t>
            </a:r>
            <a:br>
              <a:rPr lang="en-US"/>
            </a:br>
            <a:r>
              <a:rPr lang="en-US"/>
              <a:t>gebaseerd op het TINKER raamwerk</a:t>
            </a:r>
            <a:endParaRPr b="1" sz="1100">
              <a:solidFill>
                <a:srgbClr val="1D1D1B"/>
              </a:solidFill>
            </a:endParaRPr>
          </a:p>
          <a:p>
            <a:pPr indent="-203200" lvl="0" marL="571500" marR="0" rtl="0" algn="l">
              <a:lnSpc>
                <a:spcPct val="90000"/>
              </a:lnSpc>
              <a:spcBef>
                <a:spcPts val="1000"/>
              </a:spcBef>
              <a:spcAft>
                <a:spcPts val="0"/>
              </a:spcAft>
              <a:buClr>
                <a:schemeClr val="accent4"/>
              </a:buClr>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pic>
        <p:nvPicPr>
          <p:cNvPr id="98" name="Google Shape;98;p5" title="6269310.jpg"/>
          <p:cNvPicPr preferRelativeResize="0"/>
          <p:nvPr/>
        </p:nvPicPr>
        <p:blipFill rotWithShape="1">
          <a:blip r:embed="rId3">
            <a:alphaModFix/>
          </a:blip>
          <a:srcRect b="0" l="0" r="0" t="0"/>
          <a:stretch/>
        </p:blipFill>
        <p:spPr>
          <a:xfrm>
            <a:off x="8542925" y="3150125"/>
            <a:ext cx="3029825" cy="3029825"/>
          </a:xfrm>
          <a:prstGeom prst="rect">
            <a:avLst/>
          </a:prstGeom>
          <a:noFill/>
          <a:ln>
            <a:noFill/>
          </a:ln>
        </p:spPr>
      </p:pic>
      <p:sp>
        <p:nvSpPr>
          <p:cNvPr id="99" name="Google Shape;99;p5"/>
          <p:cNvSpPr txBox="1"/>
          <p:nvPr/>
        </p:nvSpPr>
        <p:spPr>
          <a:xfrm>
            <a:off x="9105250" y="6179950"/>
            <a:ext cx="2789700" cy="271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Bron: Freepik.com</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5" name="Shape 335"/>
        <p:cNvGrpSpPr/>
        <p:nvPr/>
      </p:nvGrpSpPr>
      <p:grpSpPr>
        <a:xfrm>
          <a:off x="0" y="0"/>
          <a:ext cx="0" cy="0"/>
          <a:chOff x="0" y="0"/>
          <a:chExt cx="0" cy="0"/>
        </a:xfrm>
      </p:grpSpPr>
      <p:sp>
        <p:nvSpPr>
          <p:cNvPr id="336" name="Google Shape;336;g347aa63ff27_0_125"/>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Reflecties en conclusies</a:t>
            </a:r>
            <a:endParaRPr/>
          </a:p>
        </p:txBody>
      </p:sp>
      <p:sp>
        <p:nvSpPr>
          <p:cNvPr id="337" name="Google Shape;337;g347aa63ff27_0_125"/>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lang="en-US"/>
              <a:t>Evaluatiecriteria in het informaticaonderwijs </a:t>
            </a:r>
            <a:r>
              <a:rPr b="1" lang="en-US"/>
              <a:t>helpen bij het vaststellen en onderhouden van goede onderwijspraktijken</a:t>
            </a:r>
            <a:endParaRPr/>
          </a:p>
          <a:p>
            <a:pPr indent="-368300" lvl="1" marL="914400" rtl="0" algn="l">
              <a:lnSpc>
                <a:spcPct val="90000"/>
              </a:lnSpc>
              <a:spcBef>
                <a:spcPts val="500"/>
              </a:spcBef>
              <a:spcAft>
                <a:spcPts val="0"/>
              </a:spcAft>
              <a:buSzPts val="1800"/>
              <a:buChar char="•"/>
            </a:pPr>
            <a:r>
              <a:rPr i="1" lang="en-US"/>
              <a:t>Zijn mijn huidige methoden inclusief en boeiend?</a:t>
            </a:r>
            <a:endParaRPr/>
          </a:p>
          <a:p>
            <a:pPr indent="-368300" lvl="1" marL="914400" rtl="0" algn="l">
              <a:lnSpc>
                <a:spcPct val="90000"/>
              </a:lnSpc>
              <a:spcBef>
                <a:spcPts val="500"/>
              </a:spcBef>
              <a:spcAft>
                <a:spcPts val="0"/>
              </a:spcAft>
              <a:buSzPts val="1800"/>
              <a:buChar char="•"/>
            </a:pPr>
            <a:r>
              <a:rPr i="1" lang="en-US"/>
              <a:t>Zijn ze afgestemd op mijn onderwijsdoelen?</a:t>
            </a:r>
            <a:br>
              <a:rPr i="1" lang="en-US"/>
            </a:br>
            <a:endParaRPr/>
          </a:p>
          <a:p>
            <a:pPr indent="-342900" lvl="0" marL="571500" marR="0" rtl="0" algn="l">
              <a:lnSpc>
                <a:spcPct val="90000"/>
              </a:lnSpc>
              <a:spcBef>
                <a:spcPts val="1000"/>
              </a:spcBef>
              <a:spcAft>
                <a:spcPts val="0"/>
              </a:spcAft>
              <a:buClr>
                <a:schemeClr val="accent4"/>
              </a:buClr>
              <a:buSzPts val="2200"/>
              <a:buFont typeface="Arial"/>
              <a:buChar char="•"/>
            </a:pPr>
            <a:r>
              <a:rPr lang="en-US"/>
              <a:t>Stappen voor de ontwikkeling van evaluatiecriteria:</a:t>
            </a:r>
            <a:endParaRPr/>
          </a:p>
          <a:p>
            <a:pPr indent="-457200" lvl="1" marL="1003300" rtl="0" algn="l">
              <a:lnSpc>
                <a:spcPct val="90000"/>
              </a:lnSpc>
              <a:spcBef>
                <a:spcPts val="500"/>
              </a:spcBef>
              <a:spcAft>
                <a:spcPts val="0"/>
              </a:spcAft>
              <a:buSzPts val="1800"/>
              <a:buFont typeface="Arial"/>
              <a:buAutoNum type="arabicPeriod"/>
            </a:pPr>
            <a:r>
              <a:rPr b="1" lang="en-US"/>
              <a:t>Doel definiëren</a:t>
            </a:r>
            <a:endParaRPr/>
          </a:p>
          <a:p>
            <a:pPr indent="-457200" lvl="1" marL="1003300" rtl="0" algn="l">
              <a:lnSpc>
                <a:spcPct val="90000"/>
              </a:lnSpc>
              <a:spcBef>
                <a:spcPts val="500"/>
              </a:spcBef>
              <a:spcAft>
                <a:spcPts val="0"/>
              </a:spcAft>
              <a:buSzPts val="1800"/>
              <a:buFont typeface="Arial"/>
              <a:buAutoNum type="arabicPeriod"/>
            </a:pPr>
            <a:r>
              <a:rPr b="1" lang="en-US"/>
              <a:t>Criteria definiëren</a:t>
            </a:r>
            <a:endParaRPr/>
          </a:p>
          <a:p>
            <a:pPr indent="-457200" lvl="1" marL="1003300" rtl="0" algn="l">
              <a:lnSpc>
                <a:spcPct val="90000"/>
              </a:lnSpc>
              <a:spcBef>
                <a:spcPts val="500"/>
              </a:spcBef>
              <a:spcAft>
                <a:spcPts val="0"/>
              </a:spcAft>
              <a:buSzPts val="1800"/>
              <a:buFont typeface="Arial"/>
              <a:buAutoNum type="arabicPeriod"/>
            </a:pPr>
            <a:r>
              <a:rPr b="1" lang="en-US"/>
              <a:t>Criteria afstemmen op onderwijsdoelstellingen van de les</a:t>
            </a:r>
            <a:endParaRPr/>
          </a:p>
          <a:p>
            <a:pPr indent="-457200" lvl="1" marL="1003300" rtl="0" algn="l">
              <a:lnSpc>
                <a:spcPct val="90000"/>
              </a:lnSpc>
              <a:spcBef>
                <a:spcPts val="500"/>
              </a:spcBef>
              <a:spcAft>
                <a:spcPts val="0"/>
              </a:spcAft>
              <a:buSzPts val="1800"/>
              <a:buFont typeface="Arial"/>
              <a:buAutoNum type="arabicPeriod"/>
            </a:pPr>
            <a:r>
              <a:rPr b="1" lang="en-US"/>
              <a:t>Criteria evalueren</a:t>
            </a:r>
            <a:br>
              <a:rPr b="1" lang="en-US"/>
            </a:br>
            <a:endParaRPr/>
          </a:p>
          <a:p>
            <a:pPr indent="-342900" lvl="0" marL="571500" marR="0" rtl="0" algn="l">
              <a:lnSpc>
                <a:spcPct val="90000"/>
              </a:lnSpc>
              <a:spcBef>
                <a:spcPts val="1000"/>
              </a:spcBef>
              <a:spcAft>
                <a:spcPts val="0"/>
              </a:spcAft>
              <a:buClr>
                <a:schemeClr val="accent4"/>
              </a:buClr>
              <a:buSzPts val="2200"/>
              <a:buFont typeface="Arial"/>
              <a:buChar char="•"/>
            </a:pPr>
            <a:r>
              <a:rPr lang="en-US"/>
              <a:t>Evaluatiecriteria alternatieven:</a:t>
            </a:r>
            <a:br>
              <a:rPr lang="en-US"/>
            </a:br>
            <a:r>
              <a:rPr b="1" lang="en-US"/>
              <a:t>analyse van dagboeken en video-opnames</a:t>
            </a:r>
            <a:br>
              <a:rPr lang="en-US"/>
            </a:br>
            <a:endParaRPr/>
          </a:p>
          <a:p>
            <a:pPr indent="-342900" lvl="0" marL="571500" marR="0" rtl="0" algn="l">
              <a:lnSpc>
                <a:spcPct val="90000"/>
              </a:lnSpc>
              <a:spcBef>
                <a:spcPts val="1000"/>
              </a:spcBef>
              <a:spcAft>
                <a:spcPts val="0"/>
              </a:spcAft>
              <a:buClr>
                <a:schemeClr val="accent4"/>
              </a:buClr>
              <a:buSzPts val="2200"/>
              <a:buFont typeface="Arial"/>
              <a:buChar char="•"/>
            </a:pPr>
            <a:r>
              <a:rPr lang="en-US"/>
              <a:t>Effectief evalueren is een </a:t>
            </a:r>
            <a:r>
              <a:rPr b="1" lang="en-US"/>
              <a:t>continu proces</a:t>
            </a:r>
            <a:br>
              <a:rPr lang="en-US"/>
            </a:br>
            <a:r>
              <a:rPr lang="en-US"/>
              <a:t>dat evolueert met de onderwijspraktijk</a:t>
            </a:r>
            <a:br>
              <a:rPr lang="en-US"/>
            </a:br>
            <a:br>
              <a:rPr lang="en-US"/>
            </a:b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pic>
        <p:nvPicPr>
          <p:cNvPr descr="A clipboard with check marks and a magnifying glass&#10;&#10;Description automatically generated" id="338" name="Google Shape;338;g347aa63ff27_0_125"/>
          <p:cNvPicPr preferRelativeResize="0"/>
          <p:nvPr/>
        </p:nvPicPr>
        <p:blipFill rotWithShape="1">
          <a:blip r:embed="rId3">
            <a:alphaModFix/>
          </a:blip>
          <a:srcRect b="0" l="0" r="0" t="0"/>
          <a:stretch/>
        </p:blipFill>
        <p:spPr>
          <a:xfrm>
            <a:off x="7196446" y="2190007"/>
            <a:ext cx="3872346" cy="3872346"/>
          </a:xfrm>
          <a:prstGeom prst="rect">
            <a:avLst/>
          </a:prstGeom>
          <a:noFill/>
          <a:ln>
            <a:noFill/>
          </a:ln>
        </p:spPr>
      </p:pic>
      <p:sp>
        <p:nvSpPr>
          <p:cNvPr id="339" name="Google Shape;339;g347aa63ff27_0_125"/>
          <p:cNvSpPr txBox="1"/>
          <p:nvPr/>
        </p:nvSpPr>
        <p:spPr>
          <a:xfrm>
            <a:off x="7555825" y="6062350"/>
            <a:ext cx="3153600" cy="266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Bron: OpenAI gegenereerde afbeelding</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3" name="Shape 343"/>
        <p:cNvGrpSpPr/>
        <p:nvPr/>
      </p:nvGrpSpPr>
      <p:grpSpPr>
        <a:xfrm>
          <a:off x="0" y="0"/>
          <a:ext cx="0" cy="0"/>
          <a:chOff x="0" y="0"/>
          <a:chExt cx="0" cy="0"/>
        </a:xfrm>
      </p:grpSpPr>
      <p:sp>
        <p:nvSpPr>
          <p:cNvPr id="344" name="Google Shape;344;g347aa63ff27_0_139"/>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Huiswerk / extra taken</a:t>
            </a:r>
            <a:endParaRPr/>
          </a:p>
        </p:txBody>
      </p:sp>
      <p:sp>
        <p:nvSpPr>
          <p:cNvPr id="345" name="Google Shape;345;g347aa63ff27_0_139"/>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457200" lvl="0" marL="685800" rtl="0" algn="l">
              <a:lnSpc>
                <a:spcPct val="90000"/>
              </a:lnSpc>
              <a:spcBef>
                <a:spcPts val="1000"/>
              </a:spcBef>
              <a:spcAft>
                <a:spcPts val="0"/>
              </a:spcAft>
              <a:buSzPts val="2200"/>
              <a:buFont typeface="Arial"/>
              <a:buAutoNum type="arabicPeriod"/>
            </a:pPr>
            <a:r>
              <a:rPr b="1" lang="en-US"/>
              <a:t>Ontwikkel een evaluatie-instrument. </a:t>
            </a:r>
            <a:r>
              <a:rPr lang="en-US"/>
              <a:t>Ontwerp een evaluatie-instrument (bijv. rubrics) voor het beoordelen van een aspect van je informatica-onderwijspraktijk, zoals betrokkenheid van studenten, inclusiviteit of onderwijsmethoden. Zorg ervoor dat het minstens 5 duidelijke criteria bevat en aansluit bij de principes van inclusiviteit en effectief lesgeven die in de les zijn besproken. Je kunt ook </a:t>
            </a:r>
            <a:r>
              <a:rPr b="1" lang="en-US"/>
              <a:t>de TINKER-rubriek voor zelfbeoordeling gebruiken.</a:t>
            </a:r>
            <a:endParaRPr b="1"/>
          </a:p>
          <a:p>
            <a:pPr indent="-457200" lvl="0" marL="685800" rtl="0" algn="l">
              <a:lnSpc>
                <a:spcPct val="90000"/>
              </a:lnSpc>
              <a:spcBef>
                <a:spcPts val="1000"/>
              </a:spcBef>
              <a:spcAft>
                <a:spcPts val="0"/>
              </a:spcAft>
              <a:buSzPts val="2200"/>
              <a:buFont typeface="Arial"/>
              <a:buAutoNum type="arabicPeriod"/>
            </a:pPr>
            <a:r>
              <a:rPr b="1" lang="en-US"/>
              <a:t>Toepassing in de klas.</a:t>
            </a:r>
            <a:r>
              <a:rPr lang="en-US"/>
              <a:t> Gebruik het evaluatie-instrument dat je hebt gemaakt om een recente of komende les te observeren of erover na te denken. Noteer je bevindingen en identificeer één sterk punt en één verbeterpunt in je les.</a:t>
            </a:r>
            <a:endParaRPr/>
          </a:p>
          <a:p>
            <a:pPr indent="-457200" lvl="0" marL="685800" rtl="0" algn="l">
              <a:lnSpc>
                <a:spcPct val="90000"/>
              </a:lnSpc>
              <a:spcBef>
                <a:spcPts val="1000"/>
              </a:spcBef>
              <a:spcAft>
                <a:spcPts val="0"/>
              </a:spcAft>
              <a:buSzPts val="2200"/>
              <a:buFont typeface="Arial"/>
              <a:buAutoNum type="arabicPeriod"/>
            </a:pPr>
            <a:r>
              <a:rPr b="1" lang="en-US"/>
              <a:t>Reflectie.</a:t>
            </a:r>
            <a:r>
              <a:rPr lang="en-US"/>
              <a:t> Schrijf een korte reflectie over het proces van het maken en gebruiken van je evaluatie-instrument. Beantwoord de volgende vragen:</a:t>
            </a:r>
            <a:endParaRPr/>
          </a:p>
          <a:p>
            <a:pPr indent="-368300" lvl="1" marL="914400" rtl="0" algn="l">
              <a:lnSpc>
                <a:spcPct val="90000"/>
              </a:lnSpc>
              <a:spcBef>
                <a:spcPts val="500"/>
              </a:spcBef>
              <a:spcAft>
                <a:spcPts val="0"/>
              </a:spcAft>
              <a:buSzPts val="1800"/>
              <a:buChar char="•"/>
            </a:pPr>
            <a:r>
              <a:rPr lang="en-US"/>
              <a:t>Wat heb je geleerd van het gebruik van dit hulpmiddel?</a:t>
            </a:r>
            <a:endParaRPr/>
          </a:p>
          <a:p>
            <a:pPr indent="-368300" lvl="1" marL="914400" rtl="0" algn="l">
              <a:lnSpc>
                <a:spcPct val="90000"/>
              </a:lnSpc>
              <a:spcBef>
                <a:spcPts val="500"/>
              </a:spcBef>
              <a:spcAft>
                <a:spcPts val="0"/>
              </a:spcAft>
              <a:buSzPts val="1800"/>
              <a:buChar char="•"/>
            </a:pPr>
            <a:r>
              <a:rPr lang="en-US"/>
              <a:t>Hoe zou je het kunnen verfijnen voor toekomstig gebruik?</a:t>
            </a:r>
            <a:endParaRPr/>
          </a:p>
          <a:p>
            <a:pPr indent="-368300" lvl="1" marL="914400" rtl="0" algn="l">
              <a:lnSpc>
                <a:spcPct val="90000"/>
              </a:lnSpc>
              <a:spcBef>
                <a:spcPts val="500"/>
              </a:spcBef>
              <a:spcAft>
                <a:spcPts val="0"/>
              </a:spcAft>
              <a:buSzPts val="1800"/>
              <a:buChar char="•"/>
            </a:pPr>
            <a:r>
              <a:rPr lang="en-US"/>
              <a:t>Hoe heeft dit proces je begrip van effectief en inclusief informaticaonderwijs beïnvloed?</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9" name="Shape 349"/>
        <p:cNvGrpSpPr/>
        <p:nvPr/>
      </p:nvGrpSpPr>
      <p:grpSpPr>
        <a:xfrm>
          <a:off x="0" y="0"/>
          <a:ext cx="0" cy="0"/>
          <a:chOff x="0" y="0"/>
          <a:chExt cx="0" cy="0"/>
        </a:xfrm>
      </p:grpSpPr>
      <p:sp>
        <p:nvSpPr>
          <p:cNvPr id="350" name="Google Shape;350;g347aa63ff27_0_144"/>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Aanvullende bronnen</a:t>
            </a:r>
            <a:endParaRPr/>
          </a:p>
        </p:txBody>
      </p:sp>
      <p:sp>
        <p:nvSpPr>
          <p:cNvPr id="351" name="Google Shape;351;g347aa63ff27_0_144"/>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228600" lvl="1" marL="626399" marR="0" rtl="0" algn="l">
              <a:lnSpc>
                <a:spcPct val="90000"/>
              </a:lnSpc>
              <a:spcBef>
                <a:spcPts val="1000"/>
              </a:spcBef>
              <a:spcAft>
                <a:spcPts val="0"/>
              </a:spcAft>
              <a:buSzPts val="2200"/>
              <a:buChar char="•"/>
            </a:pPr>
            <a:r>
              <a:rPr b="1" lang="en-US">
                <a:solidFill>
                  <a:srgbClr val="000000"/>
                </a:solidFill>
              </a:rPr>
              <a:t>Europees Schoolnet: SELFIE Manual </a:t>
            </a:r>
            <a:r>
              <a:rPr lang="en-US">
                <a:solidFill>
                  <a:srgbClr val="000000"/>
                </a:solidFill>
              </a:rPr>
              <a:t>- Een gedetailleerde handleiding voor het gebruik van SELFIE om digitale onderwijspraktijken te evalueren. Link: </a:t>
            </a:r>
            <a:r>
              <a:rPr lang="en-US" u="sng">
                <a:solidFill>
                  <a:schemeClr val="hlink"/>
                </a:solidFill>
                <a:hlinkClick r:id="rId3"/>
              </a:rPr>
              <a:t>SELFIE voor </a:t>
            </a:r>
            <a:r>
              <a:rPr lang="en-US" u="sng">
                <a:solidFill>
                  <a:schemeClr val="hlink"/>
                </a:solidFill>
                <a:hlinkClick r:id="rId4"/>
                <a:extLst>
                  <a:ext uri="http://customooxmlschemas.google.com/">
                    <go:slidesCustomData xmlns:go="http://customooxmlschemas.google.com/" textRoundtripDataId="1"/>
                  </a:ext>
                </a:extLst>
              </a:rPr>
              <a:t>scholen</a:t>
            </a:r>
            <a:r>
              <a:rPr lang="en-US">
                <a:solidFill>
                  <a:srgbClr val="000000"/>
                </a:solidFill>
              </a:rPr>
              <a:t>.</a:t>
            </a:r>
            <a:endParaRPr/>
          </a:p>
          <a:p>
            <a:pPr indent="-228600" lvl="1" marL="626399" marR="0" rtl="0" algn="l">
              <a:lnSpc>
                <a:spcPct val="90000"/>
              </a:lnSpc>
              <a:spcBef>
                <a:spcPts val="1000"/>
              </a:spcBef>
              <a:spcAft>
                <a:spcPts val="0"/>
              </a:spcAft>
              <a:buSzPts val="2200"/>
              <a:buChar char="•"/>
            </a:pPr>
            <a:r>
              <a:rPr b="1" lang="en-US">
                <a:solidFill>
                  <a:srgbClr val="000000"/>
                </a:solidFill>
              </a:rPr>
              <a:t>ISTE-standaarden voor leraren</a:t>
            </a:r>
            <a:r>
              <a:rPr lang="en-US">
                <a:solidFill>
                  <a:srgbClr val="000000"/>
                </a:solidFill>
              </a:rPr>
              <a:t>: Biedt een kader voor het evalueren van effectieve digitale onderwijspraktijken. Link: </a:t>
            </a:r>
            <a:r>
              <a:rPr lang="en-US" u="sng">
                <a:solidFill>
                  <a:schemeClr val="hlink"/>
                </a:solidFill>
                <a:hlinkClick r:id="rId5"/>
              </a:rPr>
              <a:t>ISTE-standaarden</a:t>
            </a:r>
            <a:r>
              <a:rPr lang="en-US">
                <a:solidFill>
                  <a:srgbClr val="000000"/>
                </a:solidFill>
                <a:uFill>
                  <a:noFill/>
                </a:uFill>
                <a:hlinkClick r:id="rId6">
                  <a:extLst>
                    <a:ext uri="{A12FA001-AC4F-418D-AE19-62706E023703}">
                      <ahyp:hlinkClr val="tx"/>
                    </a:ext>
                  </a:extLst>
                </a:hlinkClick>
              </a:rPr>
              <a:t>.</a:t>
            </a:r>
            <a:endParaRPr>
              <a:solidFill>
                <a:srgbClr val="000000"/>
              </a:solidFill>
            </a:endParaRPr>
          </a:p>
          <a:p>
            <a:pPr indent="-228600" lvl="1" marL="626399" marR="0" rtl="0" algn="l">
              <a:lnSpc>
                <a:spcPct val="90000"/>
              </a:lnSpc>
              <a:spcBef>
                <a:spcPts val="1000"/>
              </a:spcBef>
              <a:spcAft>
                <a:spcPts val="0"/>
              </a:spcAft>
              <a:buSzPts val="2200"/>
              <a:buChar char="•"/>
            </a:pPr>
            <a:r>
              <a:rPr b="1" lang="en-US">
                <a:solidFill>
                  <a:srgbClr val="000000"/>
                </a:solidFill>
              </a:rPr>
              <a:t>Edutopia </a:t>
            </a:r>
            <a:r>
              <a:rPr lang="en-US">
                <a:solidFill>
                  <a:srgbClr val="000000"/>
                </a:solidFill>
              </a:rPr>
              <a:t>- Een hub voor bronnen voor leerkrachten, inclusief artikelen en hulpmiddelen voor evaluatie in de klas. Link: </a:t>
            </a:r>
            <a:r>
              <a:rPr lang="en-US" u="sng">
                <a:solidFill>
                  <a:schemeClr val="hlink"/>
                </a:solidFill>
                <a:hlinkClick r:id="rId7"/>
              </a:rPr>
              <a:t>Edutopia</a:t>
            </a:r>
            <a:r>
              <a:rPr lang="en-US">
                <a:solidFill>
                  <a:srgbClr val="000000"/>
                </a:solidFill>
              </a:rPr>
              <a:t>.</a:t>
            </a:r>
            <a:endParaRPr/>
          </a:p>
          <a:p>
            <a:pPr indent="-203200" lvl="1" marL="626399" marR="0" rtl="0" algn="l">
              <a:lnSpc>
                <a:spcPct val="90000"/>
              </a:lnSpc>
              <a:spcBef>
                <a:spcPts val="1000"/>
              </a:spcBef>
              <a:spcAft>
                <a:spcPts val="0"/>
              </a:spcAft>
              <a:buSzPts val="1800"/>
              <a:buChar char="•"/>
            </a:pPr>
            <a:r>
              <a:rPr b="1" lang="en-US"/>
              <a:t>Selfie voor leraren.</a:t>
            </a:r>
            <a:r>
              <a:rPr lang="en-US"/>
              <a:t> LINK: </a:t>
            </a:r>
            <a:r>
              <a:rPr lang="en-US" u="sng">
                <a:solidFill>
                  <a:schemeClr val="hlink"/>
                </a:solidFill>
                <a:hlinkClick r:id="rId8"/>
              </a:rPr>
              <a:t>Selfie voor leerkrachten</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6" name="Shape 356"/>
        <p:cNvGrpSpPr/>
        <p:nvPr/>
      </p:nvGrpSpPr>
      <p:grpSpPr>
        <a:xfrm>
          <a:off x="0" y="0"/>
          <a:ext cx="0" cy="0"/>
          <a:chOff x="0" y="0"/>
          <a:chExt cx="0" cy="0"/>
        </a:xfrm>
      </p:grpSpPr>
      <p:sp>
        <p:nvSpPr>
          <p:cNvPr id="357" name="Google Shape;357;g347aa63ff27_0_149"/>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Literatuur</a:t>
            </a:r>
            <a:endParaRPr/>
          </a:p>
        </p:txBody>
      </p:sp>
      <p:sp>
        <p:nvSpPr>
          <p:cNvPr id="358" name="Google Shape;358;g347aa63ff27_0_149"/>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lang="en-US"/>
              <a:t>Allen, D. en K. Tanner (2006). Rubrics: Hulpmiddelen om leerdoelen en evaluatiecriteria expliciet te maken voor zowel docenten als leerlingen. CBE - Life Sciences Education 5: 197-203.</a:t>
            </a:r>
            <a:endParaRPr/>
          </a:p>
          <a:p>
            <a:pPr indent="-342900" lvl="0" marL="571500" marR="0" rtl="0" algn="l">
              <a:lnSpc>
                <a:spcPct val="90000"/>
              </a:lnSpc>
              <a:spcBef>
                <a:spcPts val="1000"/>
              </a:spcBef>
              <a:spcAft>
                <a:spcPts val="0"/>
              </a:spcAft>
              <a:buClr>
                <a:schemeClr val="accent4"/>
              </a:buClr>
              <a:buSzPts val="2200"/>
              <a:buFont typeface="Arial"/>
              <a:buChar char="•"/>
            </a:pPr>
            <a:r>
              <a:rPr lang="en-US"/>
              <a:t>Stevens, D. D., en A. J. Levi (2013). Introduction to Rubrics: an assessment tool to save grading time, convey effective feedback, and promote student learning. Stylus Publishing, Sterling, VA, VS.</a:t>
            </a:r>
            <a:endParaRPr/>
          </a:p>
          <a:p>
            <a:pPr indent="-342900" lvl="0" marL="571500" marR="0" rtl="0" algn="l">
              <a:lnSpc>
                <a:spcPct val="90000"/>
              </a:lnSpc>
              <a:spcBef>
                <a:spcPts val="1000"/>
              </a:spcBef>
              <a:spcAft>
                <a:spcPts val="0"/>
              </a:spcAft>
              <a:buClr>
                <a:schemeClr val="accent4"/>
              </a:buClr>
              <a:buSzPts val="2200"/>
              <a:buFont typeface="Arial"/>
              <a:buChar char="•"/>
            </a:pPr>
            <a:r>
              <a:rPr lang="en-US"/>
              <a:t>Wolf, K., M. Connelly en A. Komara (2008). A tale of two rubrics: improving teaching and learning across the content areas through assessment. Journal of Effective Teaching 8: 21-32.</a:t>
            </a:r>
            <a:endParaRPr/>
          </a:p>
          <a:p>
            <a:pPr indent="-342900" lvl="0" marL="571500" marR="0" rtl="0" algn="l">
              <a:lnSpc>
                <a:spcPct val="90000"/>
              </a:lnSpc>
              <a:spcBef>
                <a:spcPts val="1000"/>
              </a:spcBef>
              <a:spcAft>
                <a:spcPts val="0"/>
              </a:spcAft>
              <a:buClr>
                <a:schemeClr val="accent4"/>
              </a:buClr>
              <a:buSzPts val="2200"/>
              <a:buFont typeface="Arial"/>
              <a:buChar char="•"/>
            </a:pPr>
            <a:r>
              <a:rPr lang="en-US"/>
              <a:t>Wormeli, R. (2006). Eerlijk is niet altijd gelijk: beoordelen en quoteren in de gedifferentieerde klas. Stenhouse Publishers, Portland, ME, VS.</a:t>
            </a:r>
            <a:endParaRPr/>
          </a:p>
          <a:p>
            <a:pPr indent="-317500" lvl="0" marL="685800" rtl="0" algn="l">
              <a:lnSpc>
                <a:spcPct val="90000"/>
              </a:lnSpc>
              <a:spcBef>
                <a:spcPts val="1000"/>
              </a:spcBef>
              <a:spcAft>
                <a:spcPts val="0"/>
              </a:spcAft>
              <a:buSzPts val="2200"/>
              <a:buFont typeface="Arial"/>
              <a:buNone/>
            </a:pPr>
            <a:r>
              <a:t/>
            </a:r>
            <a:endParaRPr/>
          </a:p>
          <a:p>
            <a:pPr indent="-317500" lvl="0" marL="685800" rtl="0" algn="l">
              <a:lnSpc>
                <a:spcPct val="90000"/>
              </a:lnSpc>
              <a:spcBef>
                <a:spcPts val="1000"/>
              </a:spcBef>
              <a:spcAft>
                <a:spcPts val="0"/>
              </a:spcAft>
              <a:buSzPts val="2200"/>
              <a:buFont typeface="Arial"/>
              <a:buNone/>
            </a:pPr>
            <a:r>
              <a:t/>
            </a:r>
            <a:endParaRPr/>
          </a:p>
          <a:p>
            <a:pPr indent="-317500" lvl="0" marL="685800" rtl="0" algn="l">
              <a:lnSpc>
                <a:spcPct val="90000"/>
              </a:lnSpc>
              <a:spcBef>
                <a:spcPts val="1000"/>
              </a:spcBef>
              <a:spcAft>
                <a:spcPts val="0"/>
              </a:spcAft>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2" name="Shape 362"/>
        <p:cNvGrpSpPr/>
        <p:nvPr/>
      </p:nvGrpSpPr>
      <p:grpSpPr>
        <a:xfrm>
          <a:off x="0" y="0"/>
          <a:ext cx="0" cy="0"/>
          <a:chOff x="0" y="0"/>
          <a:chExt cx="0" cy="0"/>
        </a:xfrm>
      </p:grpSpPr>
      <p:grpSp>
        <p:nvGrpSpPr>
          <p:cNvPr id="363" name="Google Shape;363;g35773d0f0ee_0_40"/>
          <p:cNvGrpSpPr/>
          <p:nvPr/>
        </p:nvGrpSpPr>
        <p:grpSpPr>
          <a:xfrm>
            <a:off x="2179811" y="4729766"/>
            <a:ext cx="7832078" cy="1110328"/>
            <a:chOff x="2179603" y="4888792"/>
            <a:chExt cx="7798544" cy="1110328"/>
          </a:xfrm>
        </p:grpSpPr>
        <p:pic>
          <p:nvPicPr>
            <p:cNvPr id="364" name="Google Shape;364;g35773d0f0ee_0_40"/>
            <p:cNvPicPr preferRelativeResize="0"/>
            <p:nvPr/>
          </p:nvPicPr>
          <p:blipFill rotWithShape="1">
            <a:blip r:embed="rId3">
              <a:alphaModFix/>
            </a:blip>
            <a:srcRect b="0" l="0" r="0" t="0"/>
            <a:stretch/>
          </p:blipFill>
          <p:spPr>
            <a:xfrm>
              <a:off x="2179603" y="4888792"/>
              <a:ext cx="1468783" cy="526545"/>
            </a:xfrm>
            <a:prstGeom prst="rect">
              <a:avLst/>
            </a:prstGeom>
            <a:noFill/>
            <a:ln>
              <a:noFill/>
            </a:ln>
          </p:spPr>
        </p:pic>
        <p:pic>
          <p:nvPicPr>
            <p:cNvPr id="365" name="Google Shape;365;g35773d0f0ee_0_40"/>
            <p:cNvPicPr preferRelativeResize="0"/>
            <p:nvPr/>
          </p:nvPicPr>
          <p:blipFill rotWithShape="1">
            <a:blip r:embed="rId4">
              <a:alphaModFix/>
            </a:blip>
            <a:srcRect b="5543" l="9995" r="6842" t="21987"/>
            <a:stretch/>
          </p:blipFill>
          <p:spPr>
            <a:xfrm>
              <a:off x="3796545" y="4949617"/>
              <a:ext cx="1406759" cy="526545"/>
            </a:xfrm>
            <a:prstGeom prst="rect">
              <a:avLst/>
            </a:prstGeom>
            <a:noFill/>
            <a:ln>
              <a:noFill/>
            </a:ln>
          </p:spPr>
        </p:pic>
        <p:pic>
          <p:nvPicPr>
            <p:cNvPr id="366" name="Google Shape;366;g35773d0f0ee_0_40"/>
            <p:cNvPicPr preferRelativeResize="0"/>
            <p:nvPr/>
          </p:nvPicPr>
          <p:blipFill rotWithShape="1">
            <a:blip r:embed="rId5">
              <a:alphaModFix/>
            </a:blip>
            <a:srcRect b="0" l="0" r="0" t="0"/>
            <a:stretch/>
          </p:blipFill>
          <p:spPr>
            <a:xfrm>
              <a:off x="5134273" y="4888792"/>
              <a:ext cx="1053679" cy="602102"/>
            </a:xfrm>
            <a:prstGeom prst="rect">
              <a:avLst/>
            </a:prstGeom>
            <a:noFill/>
            <a:ln>
              <a:noFill/>
            </a:ln>
          </p:spPr>
        </p:pic>
        <p:pic>
          <p:nvPicPr>
            <p:cNvPr id="367" name="Google Shape;367;g35773d0f0ee_0_40"/>
            <p:cNvPicPr preferRelativeResize="0"/>
            <p:nvPr/>
          </p:nvPicPr>
          <p:blipFill rotWithShape="1">
            <a:blip r:embed="rId6">
              <a:alphaModFix/>
            </a:blip>
            <a:srcRect b="0" l="0" r="0" t="0"/>
            <a:stretch/>
          </p:blipFill>
          <p:spPr>
            <a:xfrm>
              <a:off x="6187951" y="4960895"/>
              <a:ext cx="1500530" cy="545647"/>
            </a:xfrm>
            <a:prstGeom prst="rect">
              <a:avLst/>
            </a:prstGeom>
            <a:noFill/>
            <a:ln>
              <a:noFill/>
            </a:ln>
          </p:spPr>
        </p:pic>
        <p:pic>
          <p:nvPicPr>
            <p:cNvPr id="368" name="Google Shape;368;g35773d0f0ee_0_40"/>
            <p:cNvPicPr preferRelativeResize="0"/>
            <p:nvPr/>
          </p:nvPicPr>
          <p:blipFill rotWithShape="1">
            <a:blip r:embed="rId7">
              <a:alphaModFix/>
            </a:blip>
            <a:srcRect b="0" l="6518" r="6455" t="2903"/>
            <a:stretch/>
          </p:blipFill>
          <p:spPr>
            <a:xfrm>
              <a:off x="7781600" y="4945247"/>
              <a:ext cx="2196547" cy="545647"/>
            </a:xfrm>
            <a:prstGeom prst="rect">
              <a:avLst/>
            </a:prstGeom>
            <a:noFill/>
            <a:ln>
              <a:noFill/>
            </a:ln>
          </p:spPr>
        </p:pic>
        <p:pic>
          <p:nvPicPr>
            <p:cNvPr id="369" name="Google Shape;369;g35773d0f0ee_0_40"/>
            <p:cNvPicPr preferRelativeResize="0"/>
            <p:nvPr/>
          </p:nvPicPr>
          <p:blipFill rotWithShape="1">
            <a:blip r:embed="rId8">
              <a:alphaModFix/>
            </a:blip>
            <a:srcRect b="0" l="0" r="0" t="0"/>
            <a:stretch/>
          </p:blipFill>
          <p:spPr>
            <a:xfrm>
              <a:off x="2288672" y="5654827"/>
              <a:ext cx="1679028" cy="342900"/>
            </a:xfrm>
            <a:prstGeom prst="rect">
              <a:avLst/>
            </a:prstGeom>
            <a:noFill/>
            <a:ln>
              <a:noFill/>
            </a:ln>
          </p:spPr>
        </p:pic>
        <p:pic>
          <p:nvPicPr>
            <p:cNvPr id="370" name="Google Shape;370;g35773d0f0ee_0_40"/>
            <p:cNvPicPr preferRelativeResize="0"/>
            <p:nvPr/>
          </p:nvPicPr>
          <p:blipFill rotWithShape="1">
            <a:blip r:embed="rId9">
              <a:alphaModFix/>
            </a:blip>
            <a:srcRect b="0" l="0" r="0" t="0"/>
            <a:stretch/>
          </p:blipFill>
          <p:spPr>
            <a:xfrm>
              <a:off x="4247100" y="5578646"/>
              <a:ext cx="2083568" cy="414346"/>
            </a:xfrm>
            <a:prstGeom prst="rect">
              <a:avLst/>
            </a:prstGeom>
            <a:noFill/>
            <a:ln>
              <a:noFill/>
            </a:ln>
          </p:spPr>
        </p:pic>
        <p:pic>
          <p:nvPicPr>
            <p:cNvPr id="371" name="Google Shape;371;g35773d0f0ee_0_40"/>
            <p:cNvPicPr preferRelativeResize="0"/>
            <p:nvPr/>
          </p:nvPicPr>
          <p:blipFill rotWithShape="1">
            <a:blip r:embed="rId10">
              <a:alphaModFix/>
            </a:blip>
            <a:srcRect b="0" l="0" r="0" t="0"/>
            <a:stretch/>
          </p:blipFill>
          <p:spPr>
            <a:xfrm>
              <a:off x="6500192" y="5578645"/>
              <a:ext cx="1357332" cy="414344"/>
            </a:xfrm>
            <a:prstGeom prst="rect">
              <a:avLst/>
            </a:prstGeom>
            <a:noFill/>
            <a:ln>
              <a:noFill/>
            </a:ln>
          </p:spPr>
        </p:pic>
        <p:pic>
          <p:nvPicPr>
            <p:cNvPr id="372" name="Google Shape;372;g35773d0f0ee_0_40"/>
            <p:cNvPicPr preferRelativeResize="0"/>
            <p:nvPr/>
          </p:nvPicPr>
          <p:blipFill rotWithShape="1">
            <a:blip r:embed="rId11">
              <a:alphaModFix/>
            </a:blip>
            <a:srcRect b="0" l="0" r="0" t="0"/>
            <a:stretch/>
          </p:blipFill>
          <p:spPr>
            <a:xfrm>
              <a:off x="8024163" y="5561390"/>
              <a:ext cx="897748" cy="414345"/>
            </a:xfrm>
            <a:prstGeom prst="rect">
              <a:avLst/>
            </a:prstGeom>
            <a:noFill/>
            <a:ln>
              <a:noFill/>
            </a:ln>
          </p:spPr>
        </p:pic>
        <p:pic>
          <p:nvPicPr>
            <p:cNvPr id="373" name="Google Shape;373;g35773d0f0ee_0_40"/>
            <p:cNvPicPr preferRelativeResize="0"/>
            <p:nvPr/>
          </p:nvPicPr>
          <p:blipFill rotWithShape="1">
            <a:blip r:embed="rId12">
              <a:alphaModFix/>
            </a:blip>
            <a:srcRect b="0" l="0" r="0" t="0"/>
            <a:stretch/>
          </p:blipFill>
          <p:spPr>
            <a:xfrm>
              <a:off x="9179152" y="5522870"/>
              <a:ext cx="457200" cy="476250"/>
            </a:xfrm>
            <a:prstGeom prst="rect">
              <a:avLst/>
            </a:prstGeom>
            <a:noFill/>
            <a:ln>
              <a:noFill/>
            </a:ln>
          </p:spPr>
        </p:pic>
      </p:grpSp>
      <p:sp>
        <p:nvSpPr>
          <p:cNvPr id="374" name="Google Shape;374;g35773d0f0ee_0_40"/>
          <p:cNvSpPr txBox="1"/>
          <p:nvPr/>
        </p:nvSpPr>
        <p:spPr>
          <a:xfrm>
            <a:off x="3324150" y="2453100"/>
            <a:ext cx="3173700" cy="354000"/>
          </a:xfrm>
          <a:prstGeom prst="rect">
            <a:avLst/>
          </a:prstGeom>
          <a:noFill/>
          <a:ln>
            <a:noFill/>
          </a:ln>
        </p:spPr>
        <p:txBody>
          <a:bodyPr anchorCtr="0" anchor="t" bIns="91425" lIns="91425" spcFirstLastPara="1" rIns="91425" wrap="square" tIns="91425">
            <a:spAutoFit/>
          </a:bodyPr>
          <a:lstStyle/>
          <a:p>
            <a:pPr indent="0" lvl="0" marL="0" marR="0" rtl="0" algn="just">
              <a:lnSpc>
                <a:spcPct val="107916"/>
              </a:lnSpc>
              <a:spcBef>
                <a:spcPts val="0"/>
              </a:spcBef>
              <a:spcAft>
                <a:spcPts val="800"/>
              </a:spcAft>
              <a:buClr>
                <a:srgbClr val="000000"/>
              </a:buClr>
              <a:buSzPts val="1100"/>
              <a:buFont typeface="Arial"/>
              <a:buNone/>
            </a:pPr>
            <a:r>
              <a:rPr b="0" i="0" lang="en-US" sz="1100" u="none" cap="none" strike="noStrike">
                <a:solidFill>
                  <a:srgbClr val="1D1D1B"/>
                </a:solidFill>
                <a:latin typeface="Calibri"/>
                <a:ea typeface="Calibri"/>
                <a:cs typeface="Calibri"/>
                <a:sym typeface="Calibri"/>
              </a:rPr>
              <a:t>Beschikbaar op </a:t>
            </a:r>
            <a:r>
              <a:rPr b="0" i="0" lang="en-US" sz="1100" u="sng" cap="none" strike="noStrike">
                <a:solidFill>
                  <a:schemeClr val="hlink"/>
                </a:solidFill>
                <a:latin typeface="Calibri"/>
                <a:ea typeface="Calibri"/>
                <a:cs typeface="Calibri"/>
                <a:sym typeface="Calibri"/>
                <a:hlinkClick r:id="rId13"/>
              </a:rPr>
              <a:t>https://tinker-project.eu/elearning/</a:t>
            </a:r>
            <a:endParaRPr b="0" i="0" sz="1100" u="none" cap="none" strike="noStrike">
              <a:solidFill>
                <a:srgbClr val="16C45B"/>
              </a:solidFill>
              <a:latin typeface="Calibri"/>
              <a:ea typeface="Calibri"/>
              <a:cs typeface="Calibri"/>
              <a:sym typeface="Calibri"/>
            </a:endParaRPr>
          </a:p>
        </p:txBody>
      </p:sp>
      <p:pic>
        <p:nvPicPr>
          <p:cNvPr id="375" name="Google Shape;375;g35773d0f0ee_0_40"/>
          <p:cNvPicPr preferRelativeResize="0"/>
          <p:nvPr/>
        </p:nvPicPr>
        <p:blipFill rotWithShape="1">
          <a:blip r:embed="rId14">
            <a:alphaModFix/>
          </a:blip>
          <a:srcRect b="0" l="0" r="0" t="0"/>
          <a:stretch/>
        </p:blipFill>
        <p:spPr>
          <a:xfrm>
            <a:off x="4222188" y="3563650"/>
            <a:ext cx="1171575" cy="409575"/>
          </a:xfrm>
          <a:prstGeom prst="rect">
            <a:avLst/>
          </a:prstGeom>
          <a:noFill/>
          <a:ln>
            <a:noFill/>
          </a:ln>
        </p:spPr>
      </p:pic>
      <p:sp>
        <p:nvSpPr>
          <p:cNvPr id="376" name="Google Shape;376;g35773d0f0ee_0_40"/>
          <p:cNvSpPr txBox="1"/>
          <p:nvPr/>
        </p:nvSpPr>
        <p:spPr>
          <a:xfrm>
            <a:off x="1646350" y="2994850"/>
            <a:ext cx="5987700" cy="568800"/>
          </a:xfrm>
          <a:prstGeom prst="rect">
            <a:avLst/>
          </a:prstGeom>
          <a:noFill/>
          <a:ln>
            <a:noFill/>
          </a:ln>
        </p:spPr>
        <p:txBody>
          <a:bodyPr anchorCtr="0" anchor="t" bIns="91425" lIns="91425" spcFirstLastPara="1" rIns="91425" wrap="square" tIns="91425">
            <a:spAutoFit/>
          </a:bodyPr>
          <a:lstStyle/>
          <a:p>
            <a:pPr indent="1904" lvl="0" marL="360045" marR="0" rtl="0" algn="ctr">
              <a:lnSpc>
                <a:spcPct val="107916"/>
              </a:lnSpc>
              <a:spcBef>
                <a:spcPts val="0"/>
              </a:spcBef>
              <a:spcAft>
                <a:spcPts val="800"/>
              </a:spcAft>
              <a:buClr>
                <a:srgbClr val="000000"/>
              </a:buClr>
              <a:buSzPts val="1200"/>
              <a:buFont typeface="Arial"/>
              <a:buNone/>
            </a:pPr>
            <a:r>
              <a:rPr b="1" i="0" lang="en-US" sz="1200" u="none" cap="none" strike="noStrike">
                <a:solidFill>
                  <a:srgbClr val="1D1D1B"/>
                </a:solidFill>
                <a:latin typeface="Calibri"/>
                <a:ea typeface="Calibri"/>
                <a:cs typeface="Calibri"/>
                <a:sym typeface="Calibri"/>
              </a:rPr>
              <a:t>Deze publicatie valt onder de </a:t>
            </a:r>
            <a:r>
              <a:rPr b="1" i="1" lang="en-US" sz="1200" u="none" cap="none" strike="noStrike">
                <a:solidFill>
                  <a:srgbClr val="1D1D1B"/>
                </a:solidFill>
                <a:latin typeface="Calibri"/>
                <a:ea typeface="Calibri"/>
                <a:cs typeface="Calibri"/>
                <a:sym typeface="Calibri"/>
              </a:rPr>
              <a:t>Creative Commons Naamsvermelding-NietCommercieel-GeenDerivaten 4.0 Internationale </a:t>
            </a:r>
            <a:r>
              <a:rPr b="1" i="0" lang="en-US" sz="1200" u="none" cap="none" strike="noStrike">
                <a:solidFill>
                  <a:srgbClr val="1D1D1B"/>
                </a:solidFill>
                <a:latin typeface="Calibri"/>
                <a:ea typeface="Calibri"/>
                <a:cs typeface="Calibri"/>
                <a:sym typeface="Calibri"/>
              </a:rPr>
              <a:t>Licentie (</a:t>
            </a:r>
            <a:r>
              <a:rPr b="1" i="0" lang="en-US" sz="1200" u="sng" cap="none" strike="noStrike">
                <a:solidFill>
                  <a:srgbClr val="16C45B"/>
                </a:solidFill>
                <a:latin typeface="Calibri"/>
                <a:ea typeface="Calibri"/>
                <a:cs typeface="Calibri"/>
                <a:sym typeface="Calibri"/>
                <a:hlinkClick r:id="rId15">
                  <a:extLst>
                    <a:ext uri="{A12FA001-AC4F-418D-AE19-62706E023703}">
                      <ahyp:hlinkClr val="tx"/>
                    </a:ext>
                  </a:extLst>
                </a:hlinkClick>
              </a:rPr>
              <a:t>CC BY-NC-ND 4.0</a:t>
            </a:r>
            <a:r>
              <a:rPr b="1" i="0" lang="en-US" sz="1200" u="none" cap="none" strike="noStrike">
                <a:solidFill>
                  <a:srgbClr val="1D1D1B"/>
                </a:solidFill>
                <a:latin typeface="Calibri"/>
                <a:ea typeface="Calibri"/>
                <a:cs typeface="Calibri"/>
                <a:sym typeface="Calibri"/>
              </a:rPr>
              <a:t>).</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p6"/>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Inhoud (1/2)</a:t>
            </a:r>
            <a:endParaRPr/>
          </a:p>
        </p:txBody>
      </p:sp>
      <p:sp>
        <p:nvSpPr>
          <p:cNvPr id="106" name="Google Shape;106;p6"/>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p>
            <a:pPr indent="-330200" lvl="0" marL="571500" rtl="0" algn="l">
              <a:lnSpc>
                <a:spcPct val="90000"/>
              </a:lnSpc>
              <a:spcBef>
                <a:spcPts val="1000"/>
              </a:spcBef>
              <a:spcAft>
                <a:spcPts val="0"/>
              </a:spcAft>
              <a:buSzPts val="2000"/>
              <a:buChar char="•"/>
            </a:pPr>
            <a:r>
              <a:rPr lang="en-US" sz="2000"/>
              <a:t>Dia 1 - WP titel</a:t>
            </a:r>
            <a:endParaRPr sz="2000"/>
          </a:p>
          <a:p>
            <a:pPr indent="-330200" lvl="0" marL="571500" rtl="0" algn="l">
              <a:lnSpc>
                <a:spcPct val="90000"/>
              </a:lnSpc>
              <a:spcBef>
                <a:spcPts val="1000"/>
              </a:spcBef>
              <a:spcAft>
                <a:spcPts val="0"/>
              </a:spcAft>
              <a:buSzPts val="2000"/>
              <a:buChar char="•"/>
            </a:pPr>
            <a:r>
              <a:rPr lang="en-US" sz="2000"/>
              <a:t>Dia 2 - Titel van de unit</a:t>
            </a:r>
            <a:endParaRPr sz="2000"/>
          </a:p>
          <a:p>
            <a:pPr indent="-330200" lvl="0" marL="571500" rtl="0" algn="l">
              <a:lnSpc>
                <a:spcPct val="90000"/>
              </a:lnSpc>
              <a:spcBef>
                <a:spcPts val="1000"/>
              </a:spcBef>
              <a:spcAft>
                <a:spcPts val="0"/>
              </a:spcAft>
              <a:buSzPts val="2000"/>
              <a:buChar char="•"/>
            </a:pPr>
            <a:r>
              <a:rPr lang="en-US" sz="2000"/>
              <a:t>Dia 3 - Leerresultaten</a:t>
            </a:r>
            <a:endParaRPr sz="2000"/>
          </a:p>
          <a:p>
            <a:pPr indent="-330200" lvl="0" marL="571500" rtl="0" algn="l">
              <a:lnSpc>
                <a:spcPct val="90000"/>
              </a:lnSpc>
              <a:spcBef>
                <a:spcPts val="1000"/>
              </a:spcBef>
              <a:spcAft>
                <a:spcPts val="0"/>
              </a:spcAft>
              <a:buSzPts val="2000"/>
              <a:buChar char="•"/>
            </a:pPr>
            <a:r>
              <a:rPr lang="en-US" sz="2000"/>
              <a:t>Dia's 4 &amp; 5 - Inhoud </a:t>
            </a:r>
            <a:endParaRPr sz="2000"/>
          </a:p>
          <a:p>
            <a:pPr indent="-330200" lvl="0" marL="571500" marR="0" rtl="0" algn="l">
              <a:lnSpc>
                <a:spcPct val="90000"/>
              </a:lnSpc>
              <a:spcBef>
                <a:spcPts val="1000"/>
              </a:spcBef>
              <a:spcAft>
                <a:spcPts val="0"/>
              </a:spcAft>
              <a:buClr>
                <a:schemeClr val="accent4"/>
              </a:buClr>
              <a:buSzPts val="2000"/>
              <a:buFont typeface="Arial"/>
              <a:buChar char="•"/>
            </a:pPr>
            <a:r>
              <a:rPr lang="en-US" sz="2000"/>
              <a:t>Dia 6 - Inleiding</a:t>
            </a:r>
            <a:endParaRPr sz="2000"/>
          </a:p>
          <a:p>
            <a:pPr indent="-330200" lvl="0" marL="571500" marR="0" rtl="0" algn="l">
              <a:lnSpc>
                <a:spcPct val="90000"/>
              </a:lnSpc>
              <a:spcBef>
                <a:spcPts val="1000"/>
              </a:spcBef>
              <a:spcAft>
                <a:spcPts val="0"/>
              </a:spcAft>
              <a:buSzPts val="2000"/>
              <a:buChar char="•"/>
            </a:pPr>
            <a:r>
              <a:rPr lang="en-US" sz="2000"/>
              <a:t>Dia 7 - Waarom zelfevaluatie belangrijk is</a:t>
            </a:r>
            <a:endParaRPr sz="2000"/>
          </a:p>
          <a:p>
            <a:pPr indent="-330200" lvl="0" marL="571500" marR="0" rtl="0" algn="l">
              <a:lnSpc>
                <a:spcPct val="90000"/>
              </a:lnSpc>
              <a:spcBef>
                <a:spcPts val="1000"/>
              </a:spcBef>
              <a:spcAft>
                <a:spcPts val="0"/>
              </a:spcAft>
              <a:buSzPts val="2000"/>
              <a:buChar char="•"/>
            </a:pPr>
            <a:r>
              <a:rPr lang="en-US" sz="2000"/>
              <a:t>Dia 8 - </a:t>
            </a:r>
            <a:r>
              <a:rPr i="1" lang="en-US" sz="2000"/>
              <a:t>#1 Groepsactiviteit - Begeleide zelfreflectie</a:t>
            </a:r>
            <a:endParaRPr i="1" sz="2000"/>
          </a:p>
          <a:p>
            <a:pPr indent="-330200" lvl="0" marL="571500" marR="0" rtl="0" algn="l">
              <a:lnSpc>
                <a:spcPct val="90000"/>
              </a:lnSpc>
              <a:spcBef>
                <a:spcPts val="1000"/>
              </a:spcBef>
              <a:spcAft>
                <a:spcPts val="0"/>
              </a:spcAft>
              <a:buSzPts val="2000"/>
              <a:buChar char="•"/>
            </a:pPr>
            <a:r>
              <a:rPr lang="en-US" sz="2000"/>
              <a:t>Dia 9 - Zelfreflectie aanmoedigen als hulpmiddel voor groei</a:t>
            </a:r>
            <a:endParaRPr sz="2000"/>
          </a:p>
          <a:p>
            <a:pPr indent="-330200" lvl="0" marL="571500" marR="0" rtl="0" algn="l">
              <a:lnSpc>
                <a:spcPct val="90000"/>
              </a:lnSpc>
              <a:spcBef>
                <a:spcPts val="1000"/>
              </a:spcBef>
              <a:spcAft>
                <a:spcPts val="0"/>
              </a:spcAft>
              <a:buSzPts val="2000"/>
              <a:buChar char="•"/>
            </a:pPr>
            <a:r>
              <a:rPr lang="en-US" sz="2000"/>
              <a:t>Dia 10 - Basisprincipes van effectieve zelfevaluatie</a:t>
            </a:r>
            <a:endParaRPr sz="2000"/>
          </a:p>
          <a:p>
            <a:pPr indent="-330200" lvl="0" marL="571500" marR="0" rtl="0" algn="l">
              <a:lnSpc>
                <a:spcPct val="90000"/>
              </a:lnSpc>
              <a:spcBef>
                <a:spcPts val="1000"/>
              </a:spcBef>
              <a:spcAft>
                <a:spcPts val="0"/>
              </a:spcAft>
              <a:buSzPts val="2000"/>
              <a:buChar char="•"/>
            </a:pPr>
            <a:r>
              <a:rPr lang="en-US" sz="2000"/>
              <a:t>Dia 11 - Hulpmiddelen voor zelfevaluatie van de onderwijspraktijk</a:t>
            </a:r>
            <a:endParaRPr sz="2000"/>
          </a:p>
          <a:p>
            <a:pPr indent="-330200" lvl="0" marL="571500" rtl="0" algn="l">
              <a:lnSpc>
                <a:spcPct val="90000"/>
              </a:lnSpc>
              <a:spcBef>
                <a:spcPts val="1000"/>
              </a:spcBef>
              <a:spcAft>
                <a:spcPts val="0"/>
              </a:spcAft>
              <a:buSzPts val="2000"/>
              <a:buChar char="•"/>
            </a:pPr>
            <a:r>
              <a:rPr lang="en-US" sz="2000"/>
              <a:t>Dia 12 - Evaluatiecriteria / rubrics / checklists</a:t>
            </a:r>
            <a:endParaRPr sz="2000"/>
          </a:p>
          <a:p>
            <a:pPr indent="-330200" lvl="0" marL="571500" rtl="0" algn="l">
              <a:lnSpc>
                <a:spcPct val="90000"/>
              </a:lnSpc>
              <a:spcBef>
                <a:spcPts val="1000"/>
              </a:spcBef>
              <a:spcAft>
                <a:spcPts val="0"/>
              </a:spcAft>
              <a:buSzPts val="2000"/>
              <a:buChar char="•"/>
            </a:pPr>
            <a:r>
              <a:rPr lang="en-US" sz="2000"/>
              <a:t>Dia 13 - Evaluatiecriteria ontwikkelen</a:t>
            </a:r>
            <a:endParaRPr sz="2000"/>
          </a:p>
          <a:p>
            <a:pPr indent="-330200" lvl="0" marL="571500" rtl="0" algn="l">
              <a:lnSpc>
                <a:spcPct val="90000"/>
              </a:lnSpc>
              <a:spcBef>
                <a:spcPts val="1000"/>
              </a:spcBef>
              <a:spcAft>
                <a:spcPts val="0"/>
              </a:spcAft>
              <a:buSzPts val="2000"/>
              <a:buChar char="•"/>
            </a:pPr>
            <a:r>
              <a:rPr lang="en-US" sz="2000"/>
              <a:t>Dia 14 - Evaluatiecriteria ontwikkelen - 1. Doel Doel</a:t>
            </a:r>
            <a:endParaRPr sz="2000"/>
          </a:p>
          <a:p>
            <a:pPr indent="-330200" lvl="0" marL="571500" rtl="0" algn="l">
              <a:lnSpc>
                <a:spcPct val="90000"/>
              </a:lnSpc>
              <a:spcBef>
                <a:spcPts val="1000"/>
              </a:spcBef>
              <a:spcAft>
                <a:spcPts val="0"/>
              </a:spcAft>
              <a:buSzPts val="2000"/>
              <a:buChar char="•"/>
            </a:pPr>
            <a:r>
              <a:rPr lang="en-US" sz="2000"/>
              <a:t>Dia 15 - Evaluatiecriteria ontwikkelen - 2. Criteria definiëren</a:t>
            </a:r>
            <a:endParaRPr sz="2000"/>
          </a:p>
          <a:p>
            <a:pPr indent="0" lvl="0" marL="571500" marR="0" rtl="0" algn="l">
              <a:lnSpc>
                <a:spcPct val="90000"/>
              </a:lnSpc>
              <a:spcBef>
                <a:spcPts val="1000"/>
              </a:spcBef>
              <a:spcAft>
                <a:spcPts val="0"/>
              </a:spcAft>
              <a:buSzPts val="2200"/>
              <a:buNone/>
            </a:pPr>
            <a:r>
              <a:t/>
            </a:r>
            <a:endParaRPr/>
          </a:p>
          <a:p>
            <a:pPr indent="0" lvl="0" marL="571500" marR="0" rtl="0" algn="l">
              <a:lnSpc>
                <a:spcPct val="90000"/>
              </a:lnSpc>
              <a:spcBef>
                <a:spcPts val="1000"/>
              </a:spcBef>
              <a:spcAft>
                <a:spcPts val="0"/>
              </a:spcAft>
              <a:buSzPts val="2200"/>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g347aa63ff27_0_289"/>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Inhoud (2/2)</a:t>
            </a:r>
            <a:endParaRPr/>
          </a:p>
        </p:txBody>
      </p:sp>
      <p:sp>
        <p:nvSpPr>
          <p:cNvPr id="113" name="Google Shape;113;g347aa63ff27_0_289"/>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30200" lvl="0" marL="571500" rtl="0" algn="l">
              <a:lnSpc>
                <a:spcPct val="90000"/>
              </a:lnSpc>
              <a:spcBef>
                <a:spcPts val="1000"/>
              </a:spcBef>
              <a:spcAft>
                <a:spcPts val="0"/>
              </a:spcAft>
              <a:buSzPts val="2000"/>
              <a:buChar char="•"/>
            </a:pPr>
            <a:r>
              <a:rPr lang="en-US" sz="2000"/>
              <a:t>Dia 16 - Evaluatiecriteria ontwikkelen - 3. Educatieve doelstellingen Educatieve doelstellingen</a:t>
            </a:r>
            <a:endParaRPr sz="2000"/>
          </a:p>
          <a:p>
            <a:pPr indent="-330200" lvl="0" marL="571500" rtl="0" algn="l">
              <a:lnSpc>
                <a:spcPct val="90000"/>
              </a:lnSpc>
              <a:spcBef>
                <a:spcPts val="1000"/>
              </a:spcBef>
              <a:spcAft>
                <a:spcPts val="0"/>
              </a:spcAft>
              <a:buSzPts val="2000"/>
              <a:buChar char="•"/>
            </a:pPr>
            <a:r>
              <a:rPr lang="en-US" sz="2000"/>
              <a:t>Dia 17 - Evaluatiecriteria ontwikkelen - 4. Educatieve doelstellingen De criteria evalueren</a:t>
            </a:r>
            <a:endParaRPr sz="2000"/>
          </a:p>
          <a:p>
            <a:pPr indent="-330200" lvl="0" marL="571500" marR="0" rtl="0" algn="l">
              <a:lnSpc>
                <a:spcPct val="90000"/>
              </a:lnSpc>
              <a:spcBef>
                <a:spcPts val="1000"/>
              </a:spcBef>
              <a:spcAft>
                <a:spcPts val="0"/>
              </a:spcAft>
              <a:buSzPts val="2000"/>
              <a:buChar char="•"/>
            </a:pPr>
            <a:r>
              <a:rPr lang="en-US" sz="2000"/>
              <a:t>Dia 18 - Het zelfreflectie-instrument TINKER</a:t>
            </a:r>
            <a:endParaRPr sz="2000"/>
          </a:p>
          <a:p>
            <a:pPr indent="-330200" lvl="0" marL="571500" marR="0" rtl="0" algn="l">
              <a:lnSpc>
                <a:spcPct val="90000"/>
              </a:lnSpc>
              <a:spcBef>
                <a:spcPts val="1000"/>
              </a:spcBef>
              <a:spcAft>
                <a:spcPts val="0"/>
              </a:spcAft>
              <a:buSzPts val="2000"/>
              <a:buChar char="•"/>
            </a:pPr>
            <a:r>
              <a:rPr lang="en-US" sz="2000"/>
              <a:t>Dia 19 - </a:t>
            </a:r>
            <a:r>
              <a:rPr i="1" lang="en-US" sz="2000"/>
              <a:t>#2 Groepsactiviteit - Ontwerp een checklist voor lesobservatie</a:t>
            </a:r>
            <a:endParaRPr i="1" sz="2000"/>
          </a:p>
          <a:p>
            <a:pPr indent="-330200" lvl="0" marL="571500" marR="0" rtl="0" algn="l">
              <a:lnSpc>
                <a:spcPct val="90000"/>
              </a:lnSpc>
              <a:spcBef>
                <a:spcPts val="1000"/>
              </a:spcBef>
              <a:spcAft>
                <a:spcPts val="0"/>
              </a:spcAft>
              <a:buSzPts val="2000"/>
              <a:buChar char="•"/>
            </a:pPr>
            <a:r>
              <a:rPr lang="en-US" sz="2000"/>
              <a:t>Dia 20 - SELFIE hulpmiddel</a:t>
            </a:r>
            <a:endParaRPr sz="2000"/>
          </a:p>
          <a:p>
            <a:pPr indent="-330200" lvl="0" marL="571500" rtl="0" algn="l">
              <a:lnSpc>
                <a:spcPct val="90000"/>
              </a:lnSpc>
              <a:spcBef>
                <a:spcPts val="1000"/>
              </a:spcBef>
              <a:spcAft>
                <a:spcPts val="0"/>
              </a:spcAft>
              <a:buSzPts val="2000"/>
              <a:buChar char="•"/>
            </a:pPr>
            <a:r>
              <a:rPr lang="en-US" sz="2000"/>
              <a:t>Dia 21 - SELFIE - Gebied F en gebied G criteria</a:t>
            </a:r>
            <a:endParaRPr sz="2000"/>
          </a:p>
          <a:p>
            <a:pPr indent="-330200" lvl="0" marL="571500" rtl="0" algn="l">
              <a:lnSpc>
                <a:spcPct val="90000"/>
              </a:lnSpc>
              <a:spcBef>
                <a:spcPts val="1000"/>
              </a:spcBef>
              <a:spcAft>
                <a:spcPts val="0"/>
              </a:spcAft>
              <a:buSzPts val="2000"/>
              <a:buChar char="•"/>
            </a:pPr>
            <a:r>
              <a:rPr lang="en-US" sz="2000"/>
              <a:t>Dia 22 - Zelfevaluatie dagboeken / reflectie dagboeken</a:t>
            </a:r>
            <a:endParaRPr sz="2000"/>
          </a:p>
          <a:p>
            <a:pPr indent="-330200" lvl="0" marL="571500" rtl="0" algn="l">
              <a:lnSpc>
                <a:spcPct val="90000"/>
              </a:lnSpc>
              <a:spcBef>
                <a:spcPts val="1000"/>
              </a:spcBef>
              <a:spcAft>
                <a:spcPts val="0"/>
              </a:spcAft>
              <a:buSzPts val="2000"/>
              <a:buChar char="•"/>
            </a:pPr>
            <a:r>
              <a:rPr lang="en-US" sz="2000"/>
              <a:t>Dia 23 - Zelfevaluatie door video-opname en -weergave</a:t>
            </a:r>
            <a:endParaRPr sz="2000"/>
          </a:p>
          <a:p>
            <a:pPr indent="-330200" lvl="0" marL="571500" rtl="0" algn="l">
              <a:lnSpc>
                <a:spcPct val="90000"/>
              </a:lnSpc>
              <a:spcBef>
                <a:spcPts val="1000"/>
              </a:spcBef>
              <a:spcAft>
                <a:spcPts val="0"/>
              </a:spcAft>
              <a:buSzPts val="2000"/>
              <a:buChar char="•"/>
            </a:pPr>
            <a:r>
              <a:rPr lang="en-US" sz="2000"/>
              <a:t>Dia 24 - Video opnemen en afspelen - belangrijkste stappen</a:t>
            </a:r>
            <a:endParaRPr sz="2000"/>
          </a:p>
          <a:p>
            <a:pPr indent="-330200" lvl="0" marL="571500" rtl="0" algn="l">
              <a:lnSpc>
                <a:spcPct val="90000"/>
              </a:lnSpc>
              <a:spcBef>
                <a:spcPts val="1000"/>
              </a:spcBef>
              <a:spcAft>
                <a:spcPts val="0"/>
              </a:spcAft>
              <a:buSzPts val="2000"/>
              <a:buChar char="•"/>
            </a:pPr>
            <a:r>
              <a:rPr lang="en-US" sz="2000"/>
              <a:t>Dia 25 - Belemmeringen en strategieën voor effectieve zelfevaluatie</a:t>
            </a:r>
            <a:endParaRPr sz="2000"/>
          </a:p>
          <a:p>
            <a:pPr indent="-330200" lvl="0" marL="571500" rtl="0" algn="l">
              <a:lnSpc>
                <a:spcPct val="90000"/>
              </a:lnSpc>
              <a:spcBef>
                <a:spcPts val="1000"/>
              </a:spcBef>
              <a:spcAft>
                <a:spcPts val="0"/>
              </a:spcAft>
              <a:buSzPts val="2000"/>
              <a:buChar char="•"/>
            </a:pPr>
            <a:r>
              <a:rPr lang="en-US" sz="2000"/>
              <a:t>Dia 26 - Reflecties en conclusies</a:t>
            </a:r>
            <a:endParaRPr sz="2000"/>
          </a:p>
          <a:p>
            <a:pPr indent="-330200" lvl="0" marL="571500" rtl="0" algn="l">
              <a:lnSpc>
                <a:spcPct val="90000"/>
              </a:lnSpc>
              <a:spcBef>
                <a:spcPts val="1000"/>
              </a:spcBef>
              <a:spcAft>
                <a:spcPts val="0"/>
              </a:spcAft>
              <a:buSzPts val="2000"/>
              <a:buChar char="•"/>
            </a:pPr>
            <a:r>
              <a:rPr lang="en-US" sz="2000"/>
              <a:t>Dia 27 - Huiswerk / extra taken</a:t>
            </a:r>
            <a:endParaRPr sz="2000"/>
          </a:p>
          <a:p>
            <a:pPr indent="-330200" lvl="0" marL="571500" rtl="0" algn="l">
              <a:lnSpc>
                <a:spcPct val="90000"/>
              </a:lnSpc>
              <a:spcBef>
                <a:spcPts val="1000"/>
              </a:spcBef>
              <a:spcAft>
                <a:spcPts val="0"/>
              </a:spcAft>
              <a:buSzPts val="2000"/>
              <a:buChar char="•"/>
            </a:pPr>
            <a:r>
              <a:rPr lang="en-US" sz="2000"/>
              <a:t>Dia 28 - Extra bronnen</a:t>
            </a:r>
            <a:endParaRPr sz="2000"/>
          </a:p>
          <a:p>
            <a:pPr indent="-330200" lvl="0" marL="571500" marR="0" rtl="0" algn="l">
              <a:lnSpc>
                <a:spcPct val="90000"/>
              </a:lnSpc>
              <a:spcBef>
                <a:spcPts val="1000"/>
              </a:spcBef>
              <a:spcAft>
                <a:spcPts val="0"/>
              </a:spcAft>
              <a:buClr>
                <a:schemeClr val="accent4"/>
              </a:buClr>
              <a:buSzPts val="2000"/>
              <a:buFont typeface="Arial"/>
              <a:buChar char="•"/>
            </a:pPr>
            <a:r>
              <a:rPr lang="en-US" sz="2000"/>
              <a:t>Dia 29 - Literatuur</a:t>
            </a:r>
            <a:endParaRPr sz="20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 name="Shape 118"/>
        <p:cNvGrpSpPr/>
        <p:nvPr/>
      </p:nvGrpSpPr>
      <p:grpSpPr>
        <a:xfrm>
          <a:off x="0" y="0"/>
          <a:ext cx="0" cy="0"/>
          <a:chOff x="0" y="0"/>
          <a:chExt cx="0" cy="0"/>
        </a:xfrm>
      </p:grpSpPr>
      <p:sp>
        <p:nvSpPr>
          <p:cNvPr id="119" name="Google Shape;119;g347aa63ff27_0_1"/>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Inleiding</a:t>
            </a:r>
            <a:endParaRPr/>
          </a:p>
        </p:txBody>
      </p:sp>
      <p:pic>
        <p:nvPicPr>
          <p:cNvPr id="120" name="Google Shape;120;g347aa63ff27_0_1" title="4564460.jpg"/>
          <p:cNvPicPr preferRelativeResize="0"/>
          <p:nvPr/>
        </p:nvPicPr>
        <p:blipFill rotWithShape="1">
          <a:blip r:embed="rId3">
            <a:alphaModFix/>
          </a:blip>
          <a:srcRect b="0" l="0" r="0" t="0"/>
          <a:stretch/>
        </p:blipFill>
        <p:spPr>
          <a:xfrm>
            <a:off x="8091900" y="2639575"/>
            <a:ext cx="3846450" cy="3846450"/>
          </a:xfrm>
          <a:prstGeom prst="rect">
            <a:avLst/>
          </a:prstGeom>
          <a:noFill/>
          <a:ln>
            <a:noFill/>
          </a:ln>
        </p:spPr>
      </p:pic>
      <p:sp>
        <p:nvSpPr>
          <p:cNvPr id="121" name="Google Shape;121;g347aa63ff27_0_1"/>
          <p:cNvSpPr txBox="1"/>
          <p:nvPr>
            <p:ph idx="1" type="body"/>
          </p:nvPr>
        </p:nvSpPr>
        <p:spPr>
          <a:xfrm>
            <a:off x="97971" y="955643"/>
            <a:ext cx="11944500" cy="58701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lang="en-US"/>
              <a:t>Voortdurende verbetering in het lesgeven begint met </a:t>
            </a:r>
            <a:r>
              <a:rPr b="1" lang="en-US"/>
              <a:t>zelfbewustzijn</a:t>
            </a:r>
            <a:endParaRPr b="1"/>
          </a:p>
          <a:p>
            <a:pPr indent="0" lvl="0" marL="0" marR="0" rtl="0" algn="l">
              <a:lnSpc>
                <a:spcPct val="90000"/>
              </a:lnSpc>
              <a:spcBef>
                <a:spcPts val="1000"/>
              </a:spcBef>
              <a:spcAft>
                <a:spcPts val="0"/>
              </a:spcAft>
              <a:buSzPts val="2200"/>
              <a:buNone/>
            </a:pPr>
            <a:r>
              <a:t/>
            </a:r>
            <a:endParaRPr b="1"/>
          </a:p>
          <a:p>
            <a:pPr indent="-342900" lvl="0" marL="571500" marR="0" rtl="0" algn="l">
              <a:lnSpc>
                <a:spcPct val="90000"/>
              </a:lnSpc>
              <a:spcBef>
                <a:spcPts val="1000"/>
              </a:spcBef>
              <a:spcAft>
                <a:spcPts val="0"/>
              </a:spcAft>
              <a:buClr>
                <a:schemeClr val="accent4"/>
              </a:buClr>
              <a:buSzPts val="2200"/>
              <a:buFont typeface="Arial"/>
              <a:buChar char="•"/>
            </a:pPr>
            <a:r>
              <a:rPr lang="en-US"/>
              <a:t>Focus van deze les:</a:t>
            </a:r>
            <a:endParaRPr/>
          </a:p>
          <a:p>
            <a:pPr indent="0" lvl="0" marL="914400" marR="0" rtl="0" algn="l">
              <a:lnSpc>
                <a:spcPct val="90000"/>
              </a:lnSpc>
              <a:spcBef>
                <a:spcPts val="1000"/>
              </a:spcBef>
              <a:spcAft>
                <a:spcPts val="0"/>
              </a:spcAft>
              <a:buSzPts val="2200"/>
              <a:buNone/>
            </a:pPr>
            <a:r>
              <a:rPr b="1" lang="en-US"/>
              <a:t>hoe zelfreflectie</a:t>
            </a:r>
            <a:r>
              <a:rPr lang="en-US"/>
              <a:t>,</a:t>
            </a:r>
            <a:br>
              <a:rPr lang="en-US"/>
            </a:br>
            <a:r>
              <a:rPr lang="en-US"/>
              <a:t>geleid door gestructureerde zelfevaluatierubrieken, dagboeken of video-opname-analyse</a:t>
            </a:r>
            <a:br>
              <a:rPr lang="en-US"/>
            </a:br>
            <a:r>
              <a:rPr b="1" lang="en-US"/>
              <a:t>leerkrachten kan helpen</a:t>
            </a:r>
            <a:br>
              <a:rPr lang="en-US"/>
            </a:br>
            <a:r>
              <a:rPr lang="en-US"/>
              <a:t>sterke punten te identificeren en gebieden voor groei te ontdekken</a:t>
            </a:r>
            <a:endParaRPr/>
          </a:p>
          <a:p>
            <a:pPr indent="0" lvl="0" marL="0" marR="0" rtl="0" algn="l">
              <a:lnSpc>
                <a:spcPct val="90000"/>
              </a:lnSpc>
              <a:spcBef>
                <a:spcPts val="1000"/>
              </a:spcBef>
              <a:spcAft>
                <a:spcPts val="0"/>
              </a:spcAft>
              <a:buSzPts val="2200"/>
              <a:buNone/>
            </a:pPr>
            <a:r>
              <a:t/>
            </a:r>
            <a:endParaRPr/>
          </a:p>
          <a:p>
            <a:pPr indent="-342900" lvl="0" marL="571500" marR="0" rtl="0" algn="l">
              <a:lnSpc>
                <a:spcPct val="90000"/>
              </a:lnSpc>
              <a:spcBef>
                <a:spcPts val="1000"/>
              </a:spcBef>
              <a:spcAft>
                <a:spcPts val="0"/>
              </a:spcAft>
              <a:buClr>
                <a:schemeClr val="accent4"/>
              </a:buClr>
              <a:buSzPts val="2200"/>
              <a:buFont typeface="Arial"/>
              <a:buChar char="•"/>
            </a:pPr>
            <a:r>
              <a:rPr lang="en-US"/>
              <a:t>Aan het einde van deze les heeft u</a:t>
            </a:r>
            <a:br>
              <a:rPr lang="en-US"/>
            </a:br>
            <a:r>
              <a:rPr b="1" lang="en-US"/>
              <a:t>praktische hulpmiddelen</a:t>
            </a:r>
            <a:br>
              <a:rPr lang="en-US"/>
            </a:br>
            <a:r>
              <a:rPr lang="en-US"/>
              <a:t>om </a:t>
            </a:r>
            <a:r>
              <a:rPr b="1" lang="en-US"/>
              <a:t>uw onderwijspraktijk te verbeteren</a:t>
            </a:r>
            <a:br>
              <a:rPr lang="en-US"/>
            </a:br>
            <a:r>
              <a:rPr lang="en-US"/>
              <a:t>en </a:t>
            </a:r>
            <a:r>
              <a:rPr b="1" lang="en-US"/>
              <a:t>positieve, meetbare veranderingen</a:t>
            </a:r>
            <a:br>
              <a:rPr lang="en-US"/>
            </a:br>
            <a:r>
              <a:rPr lang="en-US"/>
              <a:t>in uw klas</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sp>
        <p:nvSpPr>
          <p:cNvPr id="122" name="Google Shape;122;g347aa63ff27_0_1"/>
          <p:cNvSpPr txBox="1"/>
          <p:nvPr/>
        </p:nvSpPr>
        <p:spPr>
          <a:xfrm>
            <a:off x="8938350" y="6364050"/>
            <a:ext cx="30000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rgbClr val="212121"/>
                </a:solidFill>
                <a:latin typeface="Calibri"/>
                <a:ea typeface="Calibri"/>
                <a:cs typeface="Calibri"/>
                <a:sym typeface="Calibri"/>
              </a:rPr>
              <a:t>Bron: Freepik.com</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sp>
        <p:nvSpPr>
          <p:cNvPr id="128" name="Google Shape;128;g304c02914fe_1_32"/>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Waarom zelfevaluatie belangrijk is</a:t>
            </a:r>
            <a:endParaRPr/>
          </a:p>
        </p:txBody>
      </p:sp>
      <p:sp>
        <p:nvSpPr>
          <p:cNvPr id="129" name="Google Shape;129;g304c02914fe_1_32"/>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298450" lvl="0" marL="457200" rtl="0" algn="l">
              <a:lnSpc>
                <a:spcPct val="115000"/>
              </a:lnSpc>
              <a:spcBef>
                <a:spcPts val="1200"/>
              </a:spcBef>
              <a:spcAft>
                <a:spcPts val="0"/>
              </a:spcAft>
              <a:buClr>
                <a:srgbClr val="000000"/>
              </a:buClr>
              <a:buSzPts val="1100"/>
              <a:buChar char="●"/>
            </a:pPr>
            <a:r>
              <a:rPr lang="en-US"/>
              <a:t>Informatica is een dynamisch, evoluerend vakgebied</a:t>
            </a:r>
            <a:br>
              <a:rPr lang="en-US"/>
            </a:br>
            <a:endParaRPr/>
          </a:p>
          <a:p>
            <a:pPr indent="-298450" lvl="0" marL="457200" rtl="0" algn="l">
              <a:lnSpc>
                <a:spcPct val="115000"/>
              </a:lnSpc>
              <a:spcBef>
                <a:spcPts val="0"/>
              </a:spcBef>
              <a:spcAft>
                <a:spcPts val="0"/>
              </a:spcAft>
              <a:buClr>
                <a:srgbClr val="000000"/>
              </a:buClr>
              <a:buSzPts val="1100"/>
              <a:buChar char="●"/>
            </a:pPr>
            <a:r>
              <a:rPr lang="en-US"/>
              <a:t>In dit vakgebied is zelfevaluatie essentieel omdat:</a:t>
            </a:r>
            <a:br>
              <a:rPr lang="en-US"/>
            </a:br>
            <a:endParaRPr/>
          </a:p>
          <a:p>
            <a:pPr indent="-298450" lvl="1" marL="914400" rtl="0" algn="l">
              <a:lnSpc>
                <a:spcPct val="115000"/>
              </a:lnSpc>
              <a:spcBef>
                <a:spcPts val="0"/>
              </a:spcBef>
              <a:spcAft>
                <a:spcPts val="0"/>
              </a:spcAft>
              <a:buClr>
                <a:srgbClr val="000000"/>
              </a:buClr>
              <a:buSzPts val="1100"/>
              <a:buChar char="•"/>
            </a:pPr>
            <a:r>
              <a:rPr b="1" lang="en-US"/>
              <a:t>technologie en inhoud snel veranderen</a:t>
            </a:r>
            <a:endParaRPr/>
          </a:p>
          <a:p>
            <a:pPr indent="-298450" lvl="2" marL="1371600" rtl="0" algn="l">
              <a:lnSpc>
                <a:spcPct val="115000"/>
              </a:lnSpc>
              <a:spcBef>
                <a:spcPts val="0"/>
              </a:spcBef>
              <a:spcAft>
                <a:spcPts val="0"/>
              </a:spcAft>
              <a:buClr>
                <a:srgbClr val="000000"/>
              </a:buClr>
              <a:buSzPts val="1100"/>
              <a:buChar char="•"/>
            </a:pPr>
            <a:r>
              <a:rPr lang="en-US"/>
              <a:t>docenten voortdurend moeten evalueren of hun vaardigheden en kennis up-to-date zijn</a:t>
            </a:r>
            <a:br>
              <a:rPr lang="en-US"/>
            </a:br>
            <a:endParaRPr/>
          </a:p>
          <a:p>
            <a:pPr indent="-298450" lvl="1" marL="914400" rtl="0" algn="l">
              <a:lnSpc>
                <a:spcPct val="115000"/>
              </a:lnSpc>
              <a:spcBef>
                <a:spcPts val="0"/>
              </a:spcBef>
              <a:spcAft>
                <a:spcPts val="0"/>
              </a:spcAft>
              <a:buClr>
                <a:srgbClr val="000000"/>
              </a:buClr>
              <a:buSzPts val="1100"/>
              <a:buChar char="•"/>
            </a:pPr>
            <a:r>
              <a:rPr b="1" lang="en-US"/>
              <a:t>informatica conceptuele helderheid en praktische demonstratie vereist</a:t>
            </a:r>
            <a:endParaRPr/>
          </a:p>
          <a:p>
            <a:pPr indent="-298450" lvl="2" marL="1371600" rtl="0" algn="l">
              <a:lnSpc>
                <a:spcPct val="115000"/>
              </a:lnSpc>
              <a:spcBef>
                <a:spcPts val="0"/>
              </a:spcBef>
              <a:spcAft>
                <a:spcPts val="0"/>
              </a:spcAft>
              <a:buClr>
                <a:srgbClr val="000000"/>
              </a:buClr>
              <a:buSzPts val="1100"/>
              <a:buChar char="•"/>
            </a:pPr>
            <a:r>
              <a:rPr lang="en-US"/>
              <a:t>zelfevaluatie helpt leerkrachten de theorie in evenwicht te brengen met praktijkgericht onderwijs</a:t>
            </a:r>
            <a:br>
              <a:rPr lang="en-US"/>
            </a:br>
            <a:endParaRPr/>
          </a:p>
          <a:p>
            <a:pPr indent="-298450" lvl="1" marL="914400" rtl="0" algn="l">
              <a:lnSpc>
                <a:spcPct val="115000"/>
              </a:lnSpc>
              <a:spcBef>
                <a:spcPts val="0"/>
              </a:spcBef>
              <a:spcAft>
                <a:spcPts val="0"/>
              </a:spcAft>
              <a:buClr>
                <a:srgbClr val="000000"/>
              </a:buClr>
              <a:buSzPts val="1100"/>
              <a:buChar char="•"/>
            </a:pPr>
            <a:r>
              <a:rPr b="1" lang="en-US"/>
              <a:t>leerlingen verschillen sterk in digitale geletterdheid en interesse</a:t>
            </a:r>
            <a:endParaRPr/>
          </a:p>
          <a:p>
            <a:pPr indent="-298450" lvl="2" marL="1371600" rtl="0" algn="l">
              <a:lnSpc>
                <a:spcPct val="115000"/>
              </a:lnSpc>
              <a:spcBef>
                <a:spcPts val="0"/>
              </a:spcBef>
              <a:spcAft>
                <a:spcPts val="0"/>
              </a:spcAft>
              <a:buClr>
                <a:srgbClr val="000000"/>
              </a:buClr>
              <a:buSzPts val="1100"/>
              <a:buChar char="•"/>
            </a:pPr>
            <a:r>
              <a:rPr lang="en-US"/>
              <a:t>zelfevaluatie helpt docenten strategieën aan te passen aan de behoeften van verschillende studenten</a:t>
            </a:r>
            <a:br>
              <a:rPr lang="en-US"/>
            </a:br>
            <a:endParaRPr/>
          </a:p>
          <a:p>
            <a:pPr indent="-298450" lvl="1" marL="914400" rtl="0" algn="l">
              <a:lnSpc>
                <a:spcPct val="115000"/>
              </a:lnSpc>
              <a:spcBef>
                <a:spcPts val="0"/>
              </a:spcBef>
              <a:spcAft>
                <a:spcPts val="0"/>
              </a:spcAft>
              <a:buClr>
                <a:srgbClr val="000000"/>
              </a:buClr>
              <a:buSzPts val="1100"/>
              <a:buChar char="•"/>
            </a:pPr>
            <a:r>
              <a:rPr b="1" lang="en-US"/>
              <a:t>het ondersteunt authentiek, studentgericht leren</a:t>
            </a:r>
            <a:endParaRPr b="1"/>
          </a:p>
          <a:p>
            <a:pPr indent="-298450" lvl="2" marL="1371600" rtl="0" algn="l">
              <a:lnSpc>
                <a:spcPct val="115000"/>
              </a:lnSpc>
              <a:spcBef>
                <a:spcPts val="0"/>
              </a:spcBef>
              <a:spcAft>
                <a:spcPts val="0"/>
              </a:spcAft>
              <a:buClr>
                <a:srgbClr val="000000"/>
              </a:buClr>
              <a:buSzPts val="1100"/>
              <a:buChar char="•"/>
            </a:pPr>
            <a:r>
              <a:rPr lang="en-US"/>
              <a:t>een reflectieve leerkracht is beter uitgerust om inclusieve, levensechte leerscenario's te creëren</a:t>
            </a:r>
            <a:endParaRPr/>
          </a:p>
        </p:txBody>
      </p:sp>
      <p:pic>
        <p:nvPicPr>
          <p:cNvPr id="130" name="Google Shape;130;g304c02914fe_1_32" title="3819078.jpg"/>
          <p:cNvPicPr preferRelativeResize="0"/>
          <p:nvPr/>
        </p:nvPicPr>
        <p:blipFill rotWithShape="1">
          <a:blip r:embed="rId3">
            <a:alphaModFix/>
          </a:blip>
          <a:srcRect b="0" l="0" r="0" t="0"/>
          <a:stretch/>
        </p:blipFill>
        <p:spPr>
          <a:xfrm>
            <a:off x="9758175" y="3125900"/>
            <a:ext cx="2284300" cy="2284300"/>
          </a:xfrm>
          <a:prstGeom prst="rect">
            <a:avLst/>
          </a:prstGeom>
          <a:noFill/>
          <a:ln>
            <a:noFill/>
          </a:ln>
        </p:spPr>
      </p:pic>
      <p:sp>
        <p:nvSpPr>
          <p:cNvPr id="131" name="Google Shape;131;g304c02914fe_1_32"/>
          <p:cNvSpPr txBox="1"/>
          <p:nvPr/>
        </p:nvSpPr>
        <p:spPr>
          <a:xfrm>
            <a:off x="10073900" y="5405025"/>
            <a:ext cx="1976100" cy="232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Bron: Freepik.com</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id="137" name="Google Shape;137;g304c02914fe_1_40"/>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#1 Groepsactiviteit - Begeleide zelfreflectie</a:t>
            </a:r>
            <a:endParaRPr/>
          </a:p>
        </p:txBody>
      </p:sp>
      <p:sp>
        <p:nvSpPr>
          <p:cNvPr id="138" name="Google Shape;138;g304c02914fe_1_40"/>
          <p:cNvSpPr txBox="1"/>
          <p:nvPr>
            <p:ph idx="1" type="body"/>
          </p:nvPr>
        </p:nvSpPr>
        <p:spPr>
          <a:xfrm>
            <a:off x="343700" y="1773913"/>
            <a:ext cx="10478400" cy="4224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2200"/>
              <a:buNone/>
            </a:pPr>
            <a:r>
              <a:rPr lang="en-US"/>
              <a:t>Denk na over een van je vorige lessen.</a:t>
            </a:r>
            <a:endParaRPr/>
          </a:p>
          <a:p>
            <a:pPr indent="0" lvl="0" marL="381000" marR="381000" rtl="0" algn="l">
              <a:lnSpc>
                <a:spcPct val="115000"/>
              </a:lnSpc>
              <a:spcBef>
                <a:spcPts val="1200"/>
              </a:spcBef>
              <a:spcAft>
                <a:spcPts val="0"/>
              </a:spcAft>
              <a:buSzPts val="2200"/>
              <a:buNone/>
            </a:pPr>
            <a:r>
              <a:rPr b="1" lang="en-US"/>
              <a:t>Schrijf op en deel met anderen:</a:t>
            </a:r>
            <a:endParaRPr b="1"/>
          </a:p>
          <a:p>
            <a:pPr indent="-298450" lvl="0" marL="914400" rtl="0" algn="l">
              <a:lnSpc>
                <a:spcPct val="115000"/>
              </a:lnSpc>
              <a:spcBef>
                <a:spcPts val="1200"/>
              </a:spcBef>
              <a:spcAft>
                <a:spcPts val="0"/>
              </a:spcAft>
              <a:buClr>
                <a:srgbClr val="000000"/>
              </a:buClr>
              <a:buSzPts val="1100"/>
              <a:buChar char="●"/>
            </a:pPr>
            <a:r>
              <a:rPr lang="en-US"/>
              <a:t>Wat ging er goed in je les?</a:t>
            </a:r>
            <a:endParaRPr/>
          </a:p>
          <a:p>
            <a:pPr indent="-298450" lvl="0" marL="914400" rtl="0" algn="l">
              <a:lnSpc>
                <a:spcPct val="115000"/>
              </a:lnSpc>
              <a:spcBef>
                <a:spcPts val="0"/>
              </a:spcBef>
              <a:spcAft>
                <a:spcPts val="0"/>
              </a:spcAft>
              <a:buClr>
                <a:srgbClr val="000000"/>
              </a:buClr>
              <a:buSzPts val="1100"/>
              <a:buChar char="●"/>
            </a:pPr>
            <a:r>
              <a:rPr lang="en-US"/>
              <a:t>Wat had beter gekund?</a:t>
            </a:r>
            <a:endParaRPr/>
          </a:p>
          <a:p>
            <a:pPr indent="-298450" lvl="0" marL="914400" rtl="0" algn="l">
              <a:lnSpc>
                <a:spcPct val="115000"/>
              </a:lnSpc>
              <a:spcBef>
                <a:spcPts val="0"/>
              </a:spcBef>
              <a:spcAft>
                <a:spcPts val="0"/>
              </a:spcAft>
              <a:buClr>
                <a:srgbClr val="000000"/>
              </a:buClr>
              <a:buSzPts val="1100"/>
              <a:buChar char="●"/>
            </a:pPr>
            <a:r>
              <a:rPr lang="en-US"/>
              <a:t>Hoe heb je verschillende leerbehoeften aangepakt?</a:t>
            </a:r>
            <a:endParaRPr sz="1100">
              <a:solidFill>
                <a:srgbClr val="000000"/>
              </a:solidFill>
              <a:latin typeface="Arial"/>
              <a:ea typeface="Arial"/>
              <a:cs typeface="Arial"/>
              <a:sym typeface="Arial"/>
            </a:endParaRPr>
          </a:p>
          <a:p>
            <a:pPr indent="0" lvl="0" marL="0" rtl="0" algn="l">
              <a:lnSpc>
                <a:spcPct val="90000"/>
              </a:lnSpc>
              <a:spcBef>
                <a:spcPts val="1200"/>
              </a:spcBef>
              <a:spcAft>
                <a:spcPts val="0"/>
              </a:spcAft>
              <a:buSzPts val="2200"/>
              <a:buNone/>
            </a:pPr>
            <a:r>
              <a:t/>
            </a:r>
            <a:endParaRPr/>
          </a:p>
        </p:txBody>
      </p:sp>
      <p:pic>
        <p:nvPicPr>
          <p:cNvPr descr="Slika na kojoj se prikazuje namještaj, odijevanje, crtić, ilustracija&#10;&#10;Sadržaj koji je generirala umjetna inteligencija možda nije točan." id="139" name="Google Shape;139;g304c02914fe_1_40"/>
          <p:cNvPicPr preferRelativeResize="0"/>
          <p:nvPr/>
        </p:nvPicPr>
        <p:blipFill rotWithShape="1">
          <a:blip r:embed="rId3">
            <a:alphaModFix/>
          </a:blip>
          <a:srcRect b="0" l="0" r="0" t="0"/>
          <a:stretch/>
        </p:blipFill>
        <p:spPr>
          <a:xfrm>
            <a:off x="8300572" y="2389524"/>
            <a:ext cx="2993365" cy="2993365"/>
          </a:xfrm>
          <a:prstGeom prst="rect">
            <a:avLst/>
          </a:prstGeom>
          <a:noFill/>
          <a:ln>
            <a:noFill/>
          </a:ln>
        </p:spPr>
      </p:pic>
      <p:sp>
        <p:nvSpPr>
          <p:cNvPr id="140" name="Google Shape;140;g304c02914fe_1_40"/>
          <p:cNvSpPr txBox="1"/>
          <p:nvPr/>
        </p:nvSpPr>
        <p:spPr>
          <a:xfrm>
            <a:off x="9008400" y="5521275"/>
            <a:ext cx="2867100" cy="271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Bron: Freepik.com</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sp>
        <p:nvSpPr>
          <p:cNvPr id="146" name="Google Shape;146;p9"/>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Zelfreflectie aanmoedigen als hulpmiddel voor groei</a:t>
            </a:r>
            <a:endParaRPr sz="3000">
              <a:solidFill>
                <a:srgbClr val="FFFFFF"/>
              </a:solidFill>
            </a:endParaRPr>
          </a:p>
        </p:txBody>
      </p:sp>
      <p:sp>
        <p:nvSpPr>
          <p:cNvPr id="147" name="Google Shape;147;p9"/>
          <p:cNvSpPr txBox="1"/>
          <p:nvPr>
            <p:ph idx="1" type="body"/>
          </p:nvPr>
        </p:nvSpPr>
        <p:spPr>
          <a:xfrm>
            <a:off x="97971" y="892168"/>
            <a:ext cx="11944500" cy="5870100"/>
          </a:xfrm>
          <a:prstGeom prst="rect">
            <a:avLst/>
          </a:prstGeom>
          <a:noFill/>
          <a:ln>
            <a:noFill/>
          </a:ln>
        </p:spPr>
        <p:txBody>
          <a:bodyPr anchorCtr="0" anchor="t" bIns="45700" lIns="91425" spcFirstLastPara="1" rIns="91425" wrap="square" tIns="45700">
            <a:noAutofit/>
          </a:bodyPr>
          <a:lstStyle/>
          <a:p>
            <a:pPr indent="-298450" lvl="0" marL="457200" rtl="0" algn="l">
              <a:lnSpc>
                <a:spcPct val="115000"/>
              </a:lnSpc>
              <a:spcBef>
                <a:spcPts val="1200"/>
              </a:spcBef>
              <a:spcAft>
                <a:spcPts val="0"/>
              </a:spcAft>
              <a:buClr>
                <a:srgbClr val="000000"/>
              </a:buClr>
              <a:buSzPts val="1100"/>
              <a:buChar char="●"/>
            </a:pPr>
            <a:r>
              <a:rPr b="1" lang="en-US" sz="2100"/>
              <a:t>Zelfreflectie - </a:t>
            </a:r>
            <a:r>
              <a:rPr lang="en-US" sz="2100"/>
              <a:t>het </a:t>
            </a:r>
            <a:r>
              <a:rPr b="1" lang="en-US" sz="2100"/>
              <a:t>doelbewuste </a:t>
            </a:r>
            <a:r>
              <a:rPr lang="en-US" sz="2100"/>
              <a:t>proces waarbij leerkrachten </a:t>
            </a:r>
            <a:r>
              <a:rPr b="1" lang="en-US" sz="2100"/>
              <a:t>kritisch kijken naar </a:t>
            </a:r>
            <a:r>
              <a:rPr lang="en-US" sz="2100"/>
              <a:t>hun</a:t>
            </a:r>
            <a:br>
              <a:rPr b="1" lang="en-US" sz="2100"/>
            </a:br>
            <a:r>
              <a:rPr b="1" lang="en-US" sz="2100"/>
              <a:t>	onderwijspraktijken,</a:t>
            </a:r>
            <a:br>
              <a:rPr b="1" lang="en-US" sz="2100"/>
            </a:br>
            <a:r>
              <a:rPr b="1" lang="en-US" sz="2100"/>
              <a:t>	interacties in de klas en</a:t>
            </a:r>
            <a:br>
              <a:rPr b="1" lang="en-US" sz="2100"/>
            </a:br>
            <a:r>
              <a:rPr b="1" lang="en-US" sz="2100"/>
              <a:t>	leerresultaten van leerlingen.</a:t>
            </a:r>
            <a:br>
              <a:rPr b="1" lang="en-US" sz="2100"/>
            </a:br>
            <a:endParaRPr b="1" sz="2100"/>
          </a:p>
          <a:p>
            <a:pPr indent="-298450" lvl="0" marL="457200" rtl="0" algn="l">
              <a:lnSpc>
                <a:spcPct val="115000"/>
              </a:lnSpc>
              <a:spcBef>
                <a:spcPts val="0"/>
              </a:spcBef>
              <a:spcAft>
                <a:spcPts val="0"/>
              </a:spcAft>
              <a:buClr>
                <a:srgbClr val="000000"/>
              </a:buClr>
              <a:buSzPts val="1100"/>
              <a:buChar char="●"/>
            </a:pPr>
            <a:r>
              <a:rPr b="1" lang="en-US" sz="2100"/>
              <a:t>Het stelt leerkrachten in staat om:</a:t>
            </a:r>
            <a:endParaRPr b="1" sz="2100"/>
          </a:p>
          <a:p>
            <a:pPr indent="-292100" lvl="0" marL="914400" rtl="0" algn="l">
              <a:lnSpc>
                <a:spcPct val="115000"/>
              </a:lnSpc>
              <a:spcBef>
                <a:spcPts val="0"/>
              </a:spcBef>
              <a:spcAft>
                <a:spcPts val="0"/>
              </a:spcAft>
              <a:buClr>
                <a:srgbClr val="000000"/>
              </a:buClr>
              <a:buSzPts val="1000"/>
              <a:buChar char="●"/>
            </a:pPr>
            <a:r>
              <a:rPr lang="en-US" sz="2100"/>
              <a:t>Sterke punten en gebieden voor groei te identificeren</a:t>
            </a:r>
            <a:endParaRPr sz="2100"/>
          </a:p>
          <a:p>
            <a:pPr indent="-292100" lvl="0" marL="914400" rtl="0" algn="l">
              <a:lnSpc>
                <a:spcPct val="115000"/>
              </a:lnSpc>
              <a:spcBef>
                <a:spcPts val="0"/>
              </a:spcBef>
              <a:spcAft>
                <a:spcPts val="0"/>
              </a:spcAft>
              <a:buClr>
                <a:srgbClr val="000000"/>
              </a:buClr>
              <a:buSzPts val="1000"/>
              <a:buChar char="●"/>
            </a:pPr>
            <a:r>
              <a:rPr lang="en-US" sz="2100"/>
              <a:t>Geïnformeerde, gegevensgestuurde aanpassingen maken</a:t>
            </a:r>
            <a:endParaRPr sz="2100"/>
          </a:p>
          <a:p>
            <a:pPr indent="-292100" lvl="0" marL="914400" rtl="0" algn="l">
              <a:lnSpc>
                <a:spcPct val="115000"/>
              </a:lnSpc>
              <a:spcBef>
                <a:spcPts val="0"/>
              </a:spcBef>
              <a:spcAft>
                <a:spcPts val="0"/>
              </a:spcAft>
              <a:buClr>
                <a:srgbClr val="000000"/>
              </a:buClr>
              <a:buSzPts val="1000"/>
              <a:buChar char="●"/>
            </a:pPr>
            <a:r>
              <a:rPr lang="en-US" sz="2100"/>
              <a:t>De praktijk af te stemmen op doelen en behoeften van leerlingen</a:t>
            </a:r>
            <a:br>
              <a:rPr lang="en-US" sz="2100"/>
            </a:br>
            <a:endParaRPr sz="2100"/>
          </a:p>
          <a:p>
            <a:pPr indent="-298450" lvl="0" marL="457200" rtl="0" algn="l">
              <a:lnSpc>
                <a:spcPct val="115000"/>
              </a:lnSpc>
              <a:spcBef>
                <a:spcPts val="0"/>
              </a:spcBef>
              <a:spcAft>
                <a:spcPts val="0"/>
              </a:spcAft>
              <a:buClr>
                <a:srgbClr val="000000"/>
              </a:buClr>
              <a:buSzPts val="1100"/>
              <a:buChar char="●"/>
            </a:pPr>
            <a:r>
              <a:rPr b="1" lang="en-US" sz="2100"/>
              <a:t>Waarom is het belangrijk?</a:t>
            </a:r>
            <a:endParaRPr sz="2100"/>
          </a:p>
          <a:p>
            <a:pPr indent="-292100" lvl="0" marL="914400" rtl="0" algn="l">
              <a:lnSpc>
                <a:spcPct val="115000"/>
              </a:lnSpc>
              <a:spcBef>
                <a:spcPts val="0"/>
              </a:spcBef>
              <a:spcAft>
                <a:spcPts val="0"/>
              </a:spcAft>
              <a:buClr>
                <a:srgbClr val="000000"/>
              </a:buClr>
              <a:buSzPts val="1000"/>
              <a:buChar char="●"/>
            </a:pPr>
            <a:r>
              <a:rPr lang="en-US" sz="2100"/>
              <a:t>Bevordert professionele groei door continu leren en zelfbewustzijn</a:t>
            </a:r>
            <a:endParaRPr sz="2100"/>
          </a:p>
          <a:p>
            <a:pPr indent="-292100" lvl="0" marL="914400" rtl="0" algn="l">
              <a:lnSpc>
                <a:spcPct val="115000"/>
              </a:lnSpc>
              <a:spcBef>
                <a:spcPts val="0"/>
              </a:spcBef>
              <a:spcAft>
                <a:spcPts val="0"/>
              </a:spcAft>
              <a:buClr>
                <a:srgbClr val="000000"/>
              </a:buClr>
              <a:buSzPts val="1000"/>
              <a:buChar char="●"/>
            </a:pPr>
            <a:r>
              <a:rPr lang="en-US" sz="2100"/>
              <a:t>Verandert het lesgeven van routinematig naar intentioneel en studentgericht</a:t>
            </a:r>
            <a:endParaRPr sz="2100"/>
          </a:p>
          <a:p>
            <a:pPr indent="-292100" lvl="0" marL="914400" rtl="0" algn="l">
              <a:lnSpc>
                <a:spcPct val="115000"/>
              </a:lnSpc>
              <a:spcBef>
                <a:spcPts val="0"/>
              </a:spcBef>
              <a:spcAft>
                <a:spcPts val="0"/>
              </a:spcAft>
              <a:buClr>
                <a:srgbClr val="000000"/>
              </a:buClr>
              <a:buSzPts val="1000"/>
              <a:buChar char="●"/>
            </a:pPr>
            <a:r>
              <a:rPr lang="en-US" sz="2100"/>
              <a:t>Onthult patronen in betrokkenheid, deelname of onbegrip van leerlingen</a:t>
            </a:r>
            <a:endParaRPr sz="2100"/>
          </a:p>
          <a:p>
            <a:pPr indent="-292100" lvl="0" marL="914400" rtl="0" algn="l">
              <a:lnSpc>
                <a:spcPct val="115000"/>
              </a:lnSpc>
              <a:spcBef>
                <a:spcPts val="0"/>
              </a:spcBef>
              <a:spcAft>
                <a:spcPts val="0"/>
              </a:spcAft>
              <a:buClr>
                <a:srgbClr val="000000"/>
              </a:buClr>
              <a:buSzPts val="1000"/>
              <a:buChar char="●"/>
            </a:pPr>
            <a:r>
              <a:rPr lang="en-US" sz="2100"/>
              <a:t>Ondersteunt inclusiviteit door het blootleggen van onbedoelde vooroordelen of over het hoofd geziene behoeften van leerlingen</a:t>
            </a:r>
            <a:endParaRPr sz="1000">
              <a:solidFill>
                <a:srgbClr val="000000"/>
              </a:solidFill>
              <a:latin typeface="Arial"/>
              <a:ea typeface="Arial"/>
              <a:cs typeface="Arial"/>
              <a:sym typeface="Arial"/>
            </a:endParaRPr>
          </a:p>
          <a:p>
            <a:pPr indent="0" lvl="0" marL="457200" rtl="0" algn="l">
              <a:lnSpc>
                <a:spcPct val="90000"/>
              </a:lnSpc>
              <a:spcBef>
                <a:spcPts val="1200"/>
              </a:spcBef>
              <a:spcAft>
                <a:spcPts val="0"/>
              </a:spcAft>
              <a:buSzPts val="2200"/>
              <a:buNone/>
            </a:pPr>
            <a:r>
              <a:t/>
            </a:r>
            <a:endParaRPr b="1"/>
          </a:p>
          <a:p>
            <a:pPr indent="0" lvl="0" marL="0" rtl="0" algn="l">
              <a:lnSpc>
                <a:spcPct val="90000"/>
              </a:lnSpc>
              <a:spcBef>
                <a:spcPts val="1000"/>
              </a:spcBef>
              <a:spcAft>
                <a:spcPts val="0"/>
              </a:spcAft>
              <a:buSzPts val="2200"/>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pic>
        <p:nvPicPr>
          <p:cNvPr id="148" name="Google Shape;148;p9" title="17888008.jpg"/>
          <p:cNvPicPr preferRelativeResize="0"/>
          <p:nvPr/>
        </p:nvPicPr>
        <p:blipFill rotWithShape="1">
          <a:blip r:embed="rId3">
            <a:alphaModFix/>
          </a:blip>
          <a:srcRect b="0" l="0" r="0" t="0"/>
          <a:stretch/>
        </p:blipFill>
        <p:spPr>
          <a:xfrm>
            <a:off x="8741600" y="1836125"/>
            <a:ext cx="2432500" cy="2432500"/>
          </a:xfrm>
          <a:prstGeom prst="rect">
            <a:avLst/>
          </a:prstGeom>
          <a:noFill/>
          <a:ln>
            <a:noFill/>
          </a:ln>
        </p:spPr>
      </p:pic>
      <p:sp>
        <p:nvSpPr>
          <p:cNvPr id="149" name="Google Shape;149;p9"/>
          <p:cNvSpPr txBox="1"/>
          <p:nvPr/>
        </p:nvSpPr>
        <p:spPr>
          <a:xfrm>
            <a:off x="9333600" y="4036125"/>
            <a:ext cx="1840500" cy="232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Bron: Freepik.com</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CARDET Course template - Cover pag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2014-07-11T09:12:14.0000000Z</dcterms:created>
  <dc:creator>2Fast4u</dc:creator>
</cp:coreProperties>
</file>